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8288000" cy="10287000"/>
  <p:notesSz cx="6858000" cy="9144000"/>
  <p:embeddedFontLst>
    <p:embeddedFont>
      <p:font typeface="Arial" panose="020B0604020202020204" pitchFamily="34" charset="0"/>
      <p:regular r:id="rId55"/>
    </p:embeddedFont>
    <p:embeddedFont>
      <p:font typeface="Arial Bold" panose="020B0704020202020204" pitchFamily="34" charset="0"/>
      <p:regular r:id="rId56"/>
      <p:bold r:id="rId57"/>
    </p:embeddedFont>
    <p:embeddedFont>
      <p:font typeface="Arial Bold Italics" panose="020B0604020202020204" charset="0"/>
      <p:regular r:id="rId58"/>
    </p:embeddedFont>
    <p:embeddedFont>
      <p:font typeface="Arial Italics" panose="020B0604020202020204" charset="0"/>
      <p:regular r:id="rId59"/>
    </p:embeddedFont>
    <p:embeddedFont>
      <p:font typeface="Arimo" panose="020B0604020202020204" charset="0"/>
      <p:regular r:id="rId60"/>
    </p:embeddedFont>
    <p:embeddedFont>
      <p:font typeface="Arimo Bold" panose="020B0604020202020204" charset="0"/>
      <p:regular r:id="rId61"/>
    </p:embeddedFont>
    <p:embeddedFont>
      <p:font typeface="Calibri" panose="020F0502020204030204" pitchFamily="34" charset="0"/>
      <p:regular r:id="rId62"/>
      <p:bold r:id="rId63"/>
      <p:italic r:id="rId64"/>
      <p:boldItalic r:id="rId65"/>
    </p:embeddedFont>
    <p:embeddedFont>
      <p:font typeface="Canva Sans" panose="020B0604020202020204" charset="0"/>
      <p:regular r:id="rId66"/>
    </p:embeddedFont>
    <p:embeddedFont>
      <p:font typeface="Canva Sans Bold" panose="020B0604020202020204" charset="0"/>
      <p:regular r:id="rId67"/>
    </p:embeddedFont>
    <p:embeddedFont>
      <p:font typeface="Canva Sans Italics" panose="020B0604020202020204" charset="0"/>
      <p:regular r:id="rId68"/>
    </p:embeddedFont>
  </p:embeddedFontLst>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hyperlink" Target="https://www.linkedin.com/in/reanderson02/" TargetMode="External"/><Relationship Id="rId5" Type="http://schemas.openxmlformats.org/officeDocument/2006/relationships/hyperlink" Target="https://www.facebook.com/groups/289737216848474" TargetMode="External"/><Relationship Id="rId4" Type="http://schemas.openxmlformats.org/officeDocument/2006/relationships/hyperlink" Target="https://inlearning.us"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b="15572"/>
          <a:stretch>
            <a:fillRect/>
          </a:stretch>
        </p:blipFill>
        <p:spPr>
          <a:xfrm>
            <a:off x="0" y="0"/>
            <a:ext cx="18288000" cy="10287000"/>
          </a:xfrm>
          <a:prstGeom prst="rect">
            <a:avLst/>
          </a:prstGeom>
        </p:spPr>
      </p:pic>
      <p:sp>
        <p:nvSpPr>
          <p:cNvPr id="3" name="Freeform 3"/>
          <p:cNvSpPr/>
          <p:nvPr/>
        </p:nvSpPr>
        <p:spPr>
          <a:xfrm>
            <a:off x="13225762" y="8490656"/>
            <a:ext cx="4519227" cy="1062804"/>
          </a:xfrm>
          <a:custGeom>
            <a:avLst/>
            <a:gdLst/>
            <a:ahLst/>
            <a:cxnLst/>
            <a:rect l="l" t="t" r="r" b="b"/>
            <a:pathLst>
              <a:path w="4519227" h="1062804">
                <a:moveTo>
                  <a:pt x="0" y="0"/>
                </a:moveTo>
                <a:lnTo>
                  <a:pt x="4519226" y="0"/>
                </a:lnTo>
                <a:lnTo>
                  <a:pt x="4519226" y="1062803"/>
                </a:lnTo>
                <a:lnTo>
                  <a:pt x="0" y="1062803"/>
                </a:lnTo>
                <a:lnTo>
                  <a:pt x="0" y="0"/>
                </a:lnTo>
                <a:close/>
              </a:path>
            </a:pathLst>
          </a:custGeom>
          <a:blipFill>
            <a:blip r:embed="rId4"/>
            <a:stretch>
              <a:fillRect t="-132803" r="-8311" b="-140407"/>
            </a:stretch>
          </a:blipFill>
        </p:spPr>
      </p:sp>
      <p:sp>
        <p:nvSpPr>
          <p:cNvPr id="4" name="TextBox 4"/>
          <p:cNvSpPr txBox="1"/>
          <p:nvPr/>
        </p:nvSpPr>
        <p:spPr>
          <a:xfrm>
            <a:off x="17259300" y="2523877"/>
            <a:ext cx="246442" cy="301672"/>
          </a:xfrm>
          <a:prstGeom prst="rect">
            <a:avLst/>
          </a:prstGeom>
        </p:spPr>
        <p:txBody>
          <a:bodyPr lIns="0" tIns="0" rIns="0" bIns="0" rtlCol="0" anchor="t">
            <a:spAutoFit/>
          </a:bodyPr>
          <a:lstStyle/>
          <a:p>
            <a:pPr algn="l">
              <a:lnSpc>
                <a:spcPts val="2159"/>
              </a:lnSpc>
            </a:pPr>
            <a:r>
              <a:rPr lang="en-US" sz="1799" spc="-1">
                <a:solidFill>
                  <a:srgbClr val="FFFFFF"/>
                </a:solidFill>
                <a:latin typeface="Arimo"/>
              </a:rPr>
              <a:t>®</a:t>
            </a:r>
          </a:p>
        </p:txBody>
      </p:sp>
      <p:sp>
        <p:nvSpPr>
          <p:cNvPr id="5" name="TextBox 5"/>
          <p:cNvSpPr txBox="1"/>
          <p:nvPr/>
        </p:nvSpPr>
        <p:spPr>
          <a:xfrm>
            <a:off x="7532617" y="668831"/>
            <a:ext cx="9726682" cy="3105150"/>
          </a:xfrm>
          <a:prstGeom prst="rect">
            <a:avLst/>
          </a:prstGeom>
        </p:spPr>
        <p:txBody>
          <a:bodyPr lIns="0" tIns="0" rIns="0" bIns="0" rtlCol="0" anchor="t">
            <a:spAutoFit/>
          </a:bodyPr>
          <a:lstStyle/>
          <a:p>
            <a:pPr algn="r">
              <a:lnSpc>
                <a:spcPts val="11519"/>
              </a:lnSpc>
            </a:pPr>
            <a:r>
              <a:rPr lang="en-US" sz="9600" spc="-2">
                <a:solidFill>
                  <a:srgbClr val="000000"/>
                </a:solidFill>
                <a:latin typeface="Arial Bold"/>
              </a:rPr>
              <a:t>Situational Leadership</a:t>
            </a:r>
          </a:p>
        </p:txBody>
      </p:sp>
      <p:sp>
        <p:nvSpPr>
          <p:cNvPr id="6" name="TextBox 6"/>
          <p:cNvSpPr txBox="1"/>
          <p:nvPr/>
        </p:nvSpPr>
        <p:spPr>
          <a:xfrm>
            <a:off x="17259300" y="2523877"/>
            <a:ext cx="246442" cy="301672"/>
          </a:xfrm>
          <a:prstGeom prst="rect">
            <a:avLst/>
          </a:prstGeom>
        </p:spPr>
        <p:txBody>
          <a:bodyPr lIns="0" tIns="0" rIns="0" bIns="0" rtlCol="0" anchor="t">
            <a:spAutoFit/>
          </a:bodyPr>
          <a:lstStyle/>
          <a:p>
            <a:pPr algn="l">
              <a:lnSpc>
                <a:spcPts val="2159"/>
              </a:lnSpc>
            </a:pPr>
            <a:r>
              <a:rPr lang="en-US" sz="1799" spc="-1">
                <a:solidFill>
                  <a:srgbClr val="181C27"/>
                </a:solidFill>
                <a:latin typeface="Arimo"/>
              </a:rPr>
              <a: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22196"/>
            <a:ext cx="76754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#1</a:t>
            </a:r>
          </a:p>
        </p:txBody>
      </p:sp>
      <p:sp>
        <p:nvSpPr>
          <p:cNvPr id="3" name="TextBox 3"/>
          <p:cNvSpPr txBox="1"/>
          <p:nvPr/>
        </p:nvSpPr>
        <p:spPr>
          <a:xfrm>
            <a:off x="1028700" y="2135075"/>
            <a:ext cx="16230600" cy="7706360"/>
          </a:xfrm>
          <a:prstGeom prst="rect">
            <a:avLst/>
          </a:prstGeom>
        </p:spPr>
        <p:txBody>
          <a:bodyPr lIns="0" tIns="0" rIns="0" bIns="0" rtlCol="0" anchor="t">
            <a:spAutoFit/>
          </a:bodyPr>
          <a:lstStyle/>
          <a:p>
            <a:pPr>
              <a:lnSpc>
                <a:spcPts val="4620"/>
              </a:lnSpc>
            </a:pPr>
            <a:r>
              <a:rPr lang="en-US" sz="3300" u="sng">
                <a:solidFill>
                  <a:srgbClr val="FCFDF7"/>
                </a:solidFill>
                <a:latin typeface="Canva Sans Bold"/>
              </a:rPr>
              <a:t>Scen﻿ario:</a:t>
            </a:r>
            <a:r>
              <a:rPr lang="en-US" sz="3300">
                <a:solidFill>
                  <a:srgbClr val="FCFDF7"/>
                </a:solidFill>
                <a:latin typeface="Canva Sans Bold"/>
              </a:rPr>
              <a:t> Your company has recently introduced a new production process that requires strict adherence to safety protocols. Mike, one of the experienced production workers, is struggling to adapt to the new process and frequently overlooks safety guidelines, putting himself and others at risk.</a:t>
            </a:r>
          </a:p>
          <a:p>
            <a:pPr>
              <a:lnSpc>
                <a:spcPts val="4759"/>
              </a:lnSpc>
            </a:pPr>
            <a:endParaRPr lang="en-US" sz="3300">
              <a:solidFill>
                <a:srgbClr val="FCFDF7"/>
              </a:solidFill>
              <a:latin typeface="Canva Sans Bold"/>
            </a:endParaRPr>
          </a:p>
          <a:p>
            <a:pPr>
              <a:lnSpc>
                <a:spcPts val="4759"/>
              </a:lnSpc>
            </a:pPr>
            <a:r>
              <a:rPr lang="en-US" sz="3399" u="sng">
                <a:solidFill>
                  <a:srgbClr val="FFFF00"/>
                </a:solidFill>
                <a:latin typeface="Canva Sans Bold"/>
              </a:rPr>
              <a:t>Possible Answers:</a:t>
            </a:r>
          </a:p>
          <a:p>
            <a:pPr marL="734059" lvl="1" indent="-367030">
              <a:lnSpc>
                <a:spcPts val="4759"/>
              </a:lnSpc>
              <a:buFont typeface="Arial"/>
              <a:buChar char="•"/>
            </a:pPr>
            <a:r>
              <a:rPr lang="en-US" sz="3399">
                <a:solidFill>
                  <a:srgbClr val="FFFF00"/>
                </a:solidFill>
                <a:latin typeface="Canva Sans"/>
              </a:rPr>
              <a:t>Conduct a disciplinary action against Mike to set an example for others.</a:t>
            </a:r>
          </a:p>
          <a:p>
            <a:pPr marL="734059" lvl="1" indent="-367030">
              <a:lnSpc>
                <a:spcPts val="4759"/>
              </a:lnSpc>
              <a:buFont typeface="Arial"/>
              <a:buChar char="•"/>
            </a:pPr>
            <a:r>
              <a:rPr lang="en-US" sz="3399">
                <a:solidFill>
                  <a:srgbClr val="FFFF00"/>
                </a:solidFill>
                <a:latin typeface="Canva Sans"/>
              </a:rPr>
              <a:t>Assign a mentor to guide Mike through the new production process.</a:t>
            </a:r>
          </a:p>
          <a:p>
            <a:pPr marL="734059" lvl="1" indent="-367030">
              <a:lnSpc>
                <a:spcPts val="4759"/>
              </a:lnSpc>
              <a:buFont typeface="Arial"/>
              <a:buChar char="•"/>
            </a:pPr>
            <a:r>
              <a:rPr lang="en-US" sz="3399">
                <a:solidFill>
                  <a:srgbClr val="FFFF00"/>
                </a:solidFill>
                <a:latin typeface="Canva Sans"/>
              </a:rPr>
              <a:t>Offer additional training to enhance Mike's understanding of the safety protocols.</a:t>
            </a:r>
          </a:p>
          <a:p>
            <a:pPr marL="734059" lvl="1" indent="-367030">
              <a:lnSpc>
                <a:spcPts val="4759"/>
              </a:lnSpc>
              <a:buFont typeface="Arial"/>
              <a:buChar char="•"/>
            </a:pPr>
            <a:r>
              <a:rPr lang="en-US" sz="3399">
                <a:solidFill>
                  <a:srgbClr val="FFFF00"/>
                </a:solidFill>
                <a:latin typeface="Canva Sans"/>
              </a:rPr>
              <a:t>Remove Mike from the production process and assign him to a different role.</a:t>
            </a:r>
          </a:p>
          <a:p>
            <a:pPr>
              <a:lnSpc>
                <a:spcPts val="4759"/>
              </a:lnSpc>
            </a:pPr>
            <a:endParaRPr lang="en-US" sz="3399">
              <a:solidFill>
                <a:srgbClr val="FFFF00"/>
              </a:solidFill>
              <a:latin typeface="Canva Sans"/>
            </a:endParaRPr>
          </a:p>
        </p:txBody>
      </p:sp>
    </p:spTree>
    <p:custDataLst>
      <p:tags r:id="rId1"/>
    </p:custData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536610" y="2671650"/>
            <a:ext cx="5524740" cy="5524740"/>
            <a:chOff x="0" y="0"/>
            <a:chExt cx="5238272" cy="5238272"/>
          </a:xfrm>
        </p:grpSpPr>
        <p:sp>
          <p:nvSpPr>
            <p:cNvPr id="3" name="Freeform 3"/>
            <p:cNvSpPr/>
            <p:nvPr/>
          </p:nvSpPr>
          <p:spPr>
            <a:xfrm>
              <a:off x="0" y="0"/>
              <a:ext cx="5238242" cy="5238242"/>
            </a:xfrm>
            <a:custGeom>
              <a:avLst/>
              <a:gdLst/>
              <a:ahLst/>
              <a:cxnLst/>
              <a:rect l="l" t="t" r="r" b="b"/>
              <a:pathLst>
                <a:path w="5238242" h="5238242">
                  <a:moveTo>
                    <a:pt x="18161" y="0"/>
                  </a:moveTo>
                  <a:lnTo>
                    <a:pt x="5220081" y="0"/>
                  </a:lnTo>
                  <a:cubicBezTo>
                    <a:pt x="5230114" y="0"/>
                    <a:pt x="5238242" y="8128"/>
                    <a:pt x="5238242" y="18161"/>
                  </a:cubicBezTo>
                  <a:lnTo>
                    <a:pt x="5238242" y="5220081"/>
                  </a:lnTo>
                  <a:cubicBezTo>
                    <a:pt x="5238242" y="5230114"/>
                    <a:pt x="5230114" y="5238242"/>
                    <a:pt x="5220081" y="5238242"/>
                  </a:cubicBezTo>
                  <a:lnTo>
                    <a:pt x="18161" y="5238242"/>
                  </a:lnTo>
                  <a:cubicBezTo>
                    <a:pt x="8128" y="5238242"/>
                    <a:pt x="0" y="5230114"/>
                    <a:pt x="0" y="5220081"/>
                  </a:cubicBezTo>
                  <a:lnTo>
                    <a:pt x="0" y="18161"/>
                  </a:lnTo>
                  <a:cubicBezTo>
                    <a:pt x="0" y="8128"/>
                    <a:pt x="8128" y="0"/>
                    <a:pt x="18161" y="0"/>
                  </a:cubicBezTo>
                  <a:moveTo>
                    <a:pt x="18161" y="36322"/>
                  </a:moveTo>
                  <a:lnTo>
                    <a:pt x="18161" y="18161"/>
                  </a:lnTo>
                  <a:lnTo>
                    <a:pt x="36322" y="18161"/>
                  </a:lnTo>
                  <a:lnTo>
                    <a:pt x="36322" y="5220081"/>
                  </a:lnTo>
                  <a:lnTo>
                    <a:pt x="18161" y="5220081"/>
                  </a:lnTo>
                  <a:lnTo>
                    <a:pt x="18161" y="5201920"/>
                  </a:lnTo>
                  <a:lnTo>
                    <a:pt x="5220081" y="5201920"/>
                  </a:lnTo>
                  <a:lnTo>
                    <a:pt x="5220081" y="5220081"/>
                  </a:lnTo>
                  <a:lnTo>
                    <a:pt x="5201920" y="5220081"/>
                  </a:lnTo>
                  <a:lnTo>
                    <a:pt x="5201920" y="18161"/>
                  </a:lnTo>
                  <a:lnTo>
                    <a:pt x="5220081" y="18161"/>
                  </a:lnTo>
                  <a:lnTo>
                    <a:pt x="5220081" y="36322"/>
                  </a:lnTo>
                  <a:lnTo>
                    <a:pt x="18161" y="36322"/>
                  </a:lnTo>
                  <a:close/>
                </a:path>
              </a:pathLst>
            </a:custGeom>
            <a:solidFill>
              <a:srgbClr val="333333"/>
            </a:solidFill>
          </p:spPr>
        </p:sp>
      </p:grpSp>
      <p:sp>
        <p:nvSpPr>
          <p:cNvPr id="4" name="TextBox 4"/>
          <p:cNvSpPr txBox="1"/>
          <p:nvPr/>
        </p:nvSpPr>
        <p:spPr>
          <a:xfrm>
            <a:off x="8219689" y="8224999"/>
            <a:ext cx="2136982" cy="876300"/>
          </a:xfrm>
          <a:prstGeom prst="rect">
            <a:avLst/>
          </a:prstGeom>
        </p:spPr>
        <p:txBody>
          <a:bodyPr lIns="0" tIns="0" rIns="0" bIns="0" rtlCol="0" anchor="t">
            <a:spAutoFit/>
          </a:bodyPr>
          <a:lstStyle/>
          <a:p>
            <a:pPr algn="ctr">
              <a:lnSpc>
                <a:spcPts val="3239"/>
              </a:lnSpc>
            </a:pPr>
            <a:r>
              <a:rPr lang="en-US" sz="2699" spc="-2">
                <a:solidFill>
                  <a:srgbClr val="FFFF00"/>
                </a:solidFill>
                <a:latin typeface="Arial"/>
              </a:rPr>
              <a:t>Directive Behavior</a:t>
            </a:r>
          </a:p>
        </p:txBody>
      </p:sp>
      <p:grpSp>
        <p:nvGrpSpPr>
          <p:cNvPr id="5" name="Group 5"/>
          <p:cNvGrpSpPr/>
          <p:nvPr/>
        </p:nvGrpSpPr>
        <p:grpSpPr>
          <a:xfrm>
            <a:off x="6176970" y="2900070"/>
            <a:ext cx="18900" cy="1352160"/>
            <a:chOff x="0" y="0"/>
            <a:chExt cx="17920" cy="1282048"/>
          </a:xfrm>
        </p:grpSpPr>
        <p:sp>
          <p:nvSpPr>
            <p:cNvPr id="6" name="Freeform 6"/>
            <p:cNvSpPr/>
            <p:nvPr/>
          </p:nvSpPr>
          <p:spPr>
            <a:xfrm>
              <a:off x="0" y="9017"/>
              <a:ext cx="17907" cy="1264158"/>
            </a:xfrm>
            <a:custGeom>
              <a:avLst/>
              <a:gdLst/>
              <a:ahLst/>
              <a:cxnLst/>
              <a:rect l="l" t="t" r="r" b="b"/>
              <a:pathLst>
                <a:path w="17907" h="1264158">
                  <a:moveTo>
                    <a:pt x="0" y="1264031"/>
                  </a:moveTo>
                  <a:lnTo>
                    <a:pt x="0" y="0"/>
                  </a:lnTo>
                  <a:lnTo>
                    <a:pt x="17907" y="0"/>
                  </a:lnTo>
                  <a:lnTo>
                    <a:pt x="17907" y="1264158"/>
                  </a:lnTo>
                  <a:close/>
                </a:path>
              </a:pathLst>
            </a:custGeom>
            <a:solidFill>
              <a:srgbClr val="FFFFFF"/>
            </a:solidFill>
          </p:spPr>
        </p:sp>
      </p:grpSp>
      <p:grpSp>
        <p:nvGrpSpPr>
          <p:cNvPr id="7" name="Group 7"/>
          <p:cNvGrpSpPr/>
          <p:nvPr/>
        </p:nvGrpSpPr>
        <p:grpSpPr>
          <a:xfrm>
            <a:off x="6176970" y="6634170"/>
            <a:ext cx="18900" cy="1638360"/>
            <a:chOff x="0" y="0"/>
            <a:chExt cx="17920" cy="1553408"/>
          </a:xfrm>
        </p:grpSpPr>
        <p:sp>
          <p:nvSpPr>
            <p:cNvPr id="8" name="Freeform 8"/>
            <p:cNvSpPr/>
            <p:nvPr/>
          </p:nvSpPr>
          <p:spPr>
            <a:xfrm>
              <a:off x="0" y="9017"/>
              <a:ext cx="17907" cy="1535430"/>
            </a:xfrm>
            <a:custGeom>
              <a:avLst/>
              <a:gdLst/>
              <a:ahLst/>
              <a:cxnLst/>
              <a:rect l="l" t="t" r="r" b="b"/>
              <a:pathLst>
                <a:path w="17907" h="1535430">
                  <a:moveTo>
                    <a:pt x="17907" y="0"/>
                  </a:moveTo>
                  <a:lnTo>
                    <a:pt x="17907" y="1535430"/>
                  </a:lnTo>
                  <a:lnTo>
                    <a:pt x="0" y="1535430"/>
                  </a:lnTo>
                  <a:lnTo>
                    <a:pt x="0" y="0"/>
                  </a:lnTo>
                  <a:close/>
                </a:path>
              </a:pathLst>
            </a:custGeom>
            <a:solidFill>
              <a:srgbClr val="FCFDF7"/>
            </a:solidFill>
          </p:spPr>
        </p:sp>
      </p:grpSp>
      <p:grpSp>
        <p:nvGrpSpPr>
          <p:cNvPr id="9" name="Group 9"/>
          <p:cNvGrpSpPr/>
          <p:nvPr/>
        </p:nvGrpSpPr>
        <p:grpSpPr>
          <a:xfrm>
            <a:off x="6529590" y="8415630"/>
            <a:ext cx="1904580" cy="18900"/>
            <a:chOff x="0" y="0"/>
            <a:chExt cx="1805824" cy="17920"/>
          </a:xfrm>
        </p:grpSpPr>
        <p:sp>
          <p:nvSpPr>
            <p:cNvPr id="10" name="Freeform 10"/>
            <p:cNvSpPr/>
            <p:nvPr/>
          </p:nvSpPr>
          <p:spPr>
            <a:xfrm>
              <a:off x="9017" y="0"/>
              <a:ext cx="1787906" cy="17907"/>
            </a:xfrm>
            <a:custGeom>
              <a:avLst/>
              <a:gdLst/>
              <a:ahLst/>
              <a:cxnLst/>
              <a:rect l="l" t="t" r="r" b="b"/>
              <a:pathLst>
                <a:path w="1787906" h="17907">
                  <a:moveTo>
                    <a:pt x="0" y="0"/>
                  </a:moveTo>
                  <a:lnTo>
                    <a:pt x="1787906" y="0"/>
                  </a:lnTo>
                  <a:lnTo>
                    <a:pt x="1787906" y="17907"/>
                  </a:lnTo>
                  <a:lnTo>
                    <a:pt x="0" y="17907"/>
                  </a:lnTo>
                  <a:close/>
                </a:path>
              </a:pathLst>
            </a:custGeom>
            <a:solidFill>
              <a:srgbClr val="FFFFFF"/>
            </a:solidFill>
          </p:spPr>
        </p:sp>
      </p:grpSp>
      <p:grpSp>
        <p:nvGrpSpPr>
          <p:cNvPr id="11" name="Group 11"/>
          <p:cNvGrpSpPr/>
          <p:nvPr/>
        </p:nvGrpSpPr>
        <p:grpSpPr>
          <a:xfrm>
            <a:off x="10129770" y="8415630"/>
            <a:ext cx="1295460" cy="18900"/>
            <a:chOff x="0" y="0"/>
            <a:chExt cx="1228288" cy="17920"/>
          </a:xfrm>
        </p:grpSpPr>
        <p:sp>
          <p:nvSpPr>
            <p:cNvPr id="12" name="Freeform 12"/>
            <p:cNvSpPr/>
            <p:nvPr/>
          </p:nvSpPr>
          <p:spPr>
            <a:xfrm>
              <a:off x="9017" y="0"/>
              <a:ext cx="1210310" cy="17907"/>
            </a:xfrm>
            <a:custGeom>
              <a:avLst/>
              <a:gdLst/>
              <a:ahLst/>
              <a:cxnLst/>
              <a:rect l="l" t="t" r="r" b="b"/>
              <a:pathLst>
                <a:path w="1210310" h="17907">
                  <a:moveTo>
                    <a:pt x="0" y="0"/>
                  </a:moveTo>
                  <a:lnTo>
                    <a:pt x="1210310" y="0"/>
                  </a:lnTo>
                  <a:lnTo>
                    <a:pt x="1210310" y="17907"/>
                  </a:lnTo>
                  <a:lnTo>
                    <a:pt x="0" y="17907"/>
                  </a:lnTo>
                  <a:close/>
                </a:path>
              </a:pathLst>
            </a:custGeom>
            <a:solidFill>
              <a:srgbClr val="FFFFFF"/>
            </a:solidFill>
          </p:spPr>
        </p:sp>
      </p:grpSp>
      <p:grpSp>
        <p:nvGrpSpPr>
          <p:cNvPr id="13" name="Group 13"/>
          <p:cNvGrpSpPr/>
          <p:nvPr/>
        </p:nvGrpSpPr>
        <p:grpSpPr>
          <a:xfrm>
            <a:off x="6536610" y="2671650"/>
            <a:ext cx="5671080" cy="5524740"/>
            <a:chOff x="0" y="0"/>
            <a:chExt cx="1493618" cy="1455076"/>
          </a:xfrm>
        </p:grpSpPr>
        <p:sp>
          <p:nvSpPr>
            <p:cNvPr id="14" name="Freeform 14"/>
            <p:cNvSpPr/>
            <p:nvPr/>
          </p:nvSpPr>
          <p:spPr>
            <a:xfrm>
              <a:off x="0" y="0"/>
              <a:ext cx="1493618" cy="1455076"/>
            </a:xfrm>
            <a:custGeom>
              <a:avLst/>
              <a:gdLst/>
              <a:ahLst/>
              <a:cxnLst/>
              <a:rect l="l" t="t" r="r" b="b"/>
              <a:pathLst>
                <a:path w="1493618" h="1455076">
                  <a:moveTo>
                    <a:pt x="0" y="0"/>
                  </a:moveTo>
                  <a:lnTo>
                    <a:pt x="1493618" y="0"/>
                  </a:lnTo>
                  <a:lnTo>
                    <a:pt x="1493618" y="1455076"/>
                  </a:lnTo>
                  <a:lnTo>
                    <a:pt x="0" y="1455076"/>
                  </a:lnTo>
                  <a:close/>
                </a:path>
              </a:pathLst>
            </a:custGeom>
            <a:solidFill>
              <a:srgbClr val="FFFFFF"/>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5487829" y="1086094"/>
            <a:ext cx="7250783" cy="936577"/>
          </a:xfrm>
          <a:prstGeom prst="rect">
            <a:avLst/>
          </a:prstGeom>
        </p:spPr>
        <p:txBody>
          <a:bodyPr lIns="0" tIns="0" rIns="0" bIns="0" rtlCol="0" anchor="t">
            <a:spAutoFit/>
          </a:bodyPr>
          <a:lstStyle/>
          <a:p>
            <a:pPr algn="ctr">
              <a:lnSpc>
                <a:spcPts val="6479"/>
              </a:lnSpc>
            </a:pPr>
            <a:r>
              <a:rPr lang="en-US" sz="5399" spc="-1">
                <a:solidFill>
                  <a:srgbClr val="FFFF00"/>
                </a:solidFill>
                <a:latin typeface="Arial Bold"/>
              </a:rPr>
              <a:t>LEADER BEHAVIOR</a:t>
            </a:r>
          </a:p>
        </p:txBody>
      </p:sp>
      <p:sp>
        <p:nvSpPr>
          <p:cNvPr id="17" name="TextBox 17"/>
          <p:cNvSpPr txBox="1"/>
          <p:nvPr/>
        </p:nvSpPr>
        <p:spPr>
          <a:xfrm>
            <a:off x="11458069" y="8277529"/>
            <a:ext cx="648743"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18" name="TextBox 18"/>
          <p:cNvSpPr txBox="1"/>
          <p:nvPr/>
        </p:nvSpPr>
        <p:spPr>
          <a:xfrm>
            <a:off x="5902009" y="8277529"/>
            <a:ext cx="605542"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(LOW)</a:t>
            </a:r>
          </a:p>
        </p:txBody>
      </p:sp>
      <p:sp>
        <p:nvSpPr>
          <p:cNvPr id="19" name="TextBox 19"/>
          <p:cNvSpPr txBox="1"/>
          <p:nvPr/>
        </p:nvSpPr>
        <p:spPr>
          <a:xfrm>
            <a:off x="5873929" y="2600509"/>
            <a:ext cx="648742" cy="275363"/>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20" name="TextBox 20"/>
          <p:cNvSpPr txBox="1"/>
          <p:nvPr/>
        </p:nvSpPr>
        <p:spPr>
          <a:xfrm>
            <a:off x="12550590" y="2624025"/>
            <a:ext cx="4308471" cy="4391025"/>
          </a:xfrm>
          <a:prstGeom prst="rect">
            <a:avLst/>
          </a:prstGeom>
        </p:spPr>
        <p:txBody>
          <a:bodyPr lIns="0" tIns="0" rIns="0" bIns="0" rtlCol="0" anchor="t">
            <a:spAutoFit/>
          </a:bodyPr>
          <a:lstStyle/>
          <a:p>
            <a:pPr algn="l">
              <a:lnSpc>
                <a:spcPts val="2879"/>
              </a:lnSpc>
            </a:pPr>
            <a:r>
              <a:rPr lang="en-US" sz="2399" spc="-1">
                <a:solidFill>
                  <a:srgbClr val="FFFF00"/>
                </a:solidFill>
                <a:latin typeface="Arial Bold"/>
              </a:rPr>
              <a:t>DIRECTIVE BEHAVIOR-</a:t>
            </a:r>
          </a:p>
          <a:p>
            <a:pPr algn="l">
              <a:lnSpc>
                <a:spcPts val="2879"/>
              </a:lnSpc>
            </a:pPr>
            <a:r>
              <a:rPr lang="en-US" sz="2399" spc="-1">
                <a:solidFill>
                  <a:srgbClr val="FFFFFF"/>
                </a:solidFill>
                <a:latin typeface="Arial"/>
              </a:rPr>
              <a:t>the extent to which the leader engages in defining roles, telling what, how, when, where, and if more than one person, who’s to do what in:</a:t>
            </a:r>
          </a:p>
          <a:p>
            <a:pPr algn="l">
              <a:lnSpc>
                <a:spcPts val="2879"/>
              </a:lnSpc>
            </a:pPr>
            <a:endParaRPr lang="en-US" sz="2399" spc="-1">
              <a:solidFill>
                <a:srgbClr val="FFFFFF"/>
              </a:solidFill>
              <a:latin typeface="Arial"/>
            </a:endParaRPr>
          </a:p>
          <a:p>
            <a:pPr marL="308862" lvl="1" indent="-154431" algn="l">
              <a:lnSpc>
                <a:spcPts val="2879"/>
              </a:lnSpc>
              <a:buFont typeface="Arial"/>
              <a:buChar char="•"/>
            </a:pPr>
            <a:r>
              <a:rPr lang="en-US" sz="2399" spc="-1">
                <a:solidFill>
                  <a:srgbClr val="FFFFFF"/>
                </a:solidFill>
                <a:latin typeface="Arial"/>
              </a:rPr>
              <a:t> Goal Setting</a:t>
            </a:r>
          </a:p>
          <a:p>
            <a:pPr marL="308862" lvl="1" indent="-154431" algn="l">
              <a:lnSpc>
                <a:spcPts val="2879"/>
              </a:lnSpc>
              <a:buFont typeface="Arial"/>
              <a:buChar char="•"/>
            </a:pPr>
            <a:r>
              <a:rPr lang="en-US" sz="2399" spc="-1">
                <a:solidFill>
                  <a:srgbClr val="FFFFFF"/>
                </a:solidFill>
                <a:latin typeface="Arial"/>
              </a:rPr>
              <a:t> Organizing</a:t>
            </a:r>
          </a:p>
          <a:p>
            <a:pPr marL="308862" lvl="1" indent="-154431" algn="l">
              <a:lnSpc>
                <a:spcPts val="2879"/>
              </a:lnSpc>
              <a:buFont typeface="Arial"/>
              <a:buChar char="•"/>
            </a:pPr>
            <a:r>
              <a:rPr lang="en-US" sz="2399" spc="-1">
                <a:solidFill>
                  <a:srgbClr val="FFFFFF"/>
                </a:solidFill>
                <a:latin typeface="Arial"/>
              </a:rPr>
              <a:t> Establishing Time Lines</a:t>
            </a:r>
          </a:p>
          <a:p>
            <a:pPr marL="308862" lvl="1" indent="-154431" algn="l">
              <a:lnSpc>
                <a:spcPts val="2879"/>
              </a:lnSpc>
              <a:buFont typeface="Arial"/>
              <a:buChar char="•"/>
            </a:pPr>
            <a:r>
              <a:rPr lang="en-US" sz="2399" spc="-1">
                <a:solidFill>
                  <a:srgbClr val="FFFFFF"/>
                </a:solidFill>
                <a:latin typeface="Arial"/>
              </a:rPr>
              <a:t> Directing</a:t>
            </a:r>
          </a:p>
          <a:p>
            <a:pPr marL="308862" lvl="1" indent="-154431" algn="l">
              <a:lnSpc>
                <a:spcPts val="2879"/>
              </a:lnSpc>
              <a:buFont typeface="Arial"/>
              <a:buChar char="•"/>
            </a:pPr>
            <a:r>
              <a:rPr lang="en-US" sz="2399" spc="-1">
                <a:solidFill>
                  <a:srgbClr val="FFFFFF"/>
                </a:solidFill>
                <a:latin typeface="Arial"/>
              </a:rPr>
              <a:t> Controlling</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286000" y="1362075"/>
            <a:ext cx="12683830" cy="1038225"/>
          </a:xfrm>
          <a:prstGeom prst="rect">
            <a:avLst/>
          </a:prstGeom>
        </p:spPr>
        <p:txBody>
          <a:bodyPr lIns="0" tIns="0" rIns="0" bIns="0" rtlCol="0" anchor="t">
            <a:spAutoFit/>
          </a:bodyPr>
          <a:lstStyle/>
          <a:p>
            <a:pPr>
              <a:lnSpc>
                <a:spcPts val="7200"/>
              </a:lnSpc>
            </a:pPr>
            <a:r>
              <a:rPr lang="en-US" sz="6000" spc="-1">
                <a:solidFill>
                  <a:srgbClr val="FFFF00"/>
                </a:solidFill>
                <a:latin typeface="Arial Bold"/>
              </a:rPr>
              <a:t>Key Words for Directive Behavior</a:t>
            </a:r>
          </a:p>
        </p:txBody>
      </p:sp>
      <p:sp>
        <p:nvSpPr>
          <p:cNvPr id="3" name="TextBox 3"/>
          <p:cNvSpPr txBox="1"/>
          <p:nvPr/>
        </p:nvSpPr>
        <p:spPr>
          <a:xfrm>
            <a:off x="9965257" y="4241730"/>
            <a:ext cx="6542069" cy="3199257"/>
          </a:xfrm>
          <a:prstGeom prst="rect">
            <a:avLst/>
          </a:prstGeom>
        </p:spPr>
        <p:txBody>
          <a:bodyPr lIns="0" tIns="0" rIns="0" bIns="0" rtlCol="0" anchor="t">
            <a:spAutoFit/>
          </a:bodyPr>
          <a:lstStyle/>
          <a:p>
            <a:pPr algn="l">
              <a:lnSpc>
                <a:spcPts val="5004"/>
              </a:lnSpc>
            </a:pPr>
            <a:r>
              <a:rPr lang="en-US" sz="3600" spc="-1">
                <a:solidFill>
                  <a:srgbClr val="FFFFFF"/>
                </a:solidFill>
                <a:latin typeface="Arial Bold"/>
              </a:rPr>
              <a:t>•	Structure</a:t>
            </a:r>
          </a:p>
          <a:p>
            <a:pPr algn="l">
              <a:lnSpc>
                <a:spcPts val="5004"/>
              </a:lnSpc>
            </a:pPr>
            <a:r>
              <a:rPr lang="en-US" sz="3600" spc="-1">
                <a:solidFill>
                  <a:srgbClr val="FFFFFF"/>
                </a:solidFill>
                <a:latin typeface="Arial Bold"/>
              </a:rPr>
              <a:t>•	Organize</a:t>
            </a:r>
          </a:p>
          <a:p>
            <a:pPr algn="l">
              <a:lnSpc>
                <a:spcPts val="5004"/>
              </a:lnSpc>
            </a:pPr>
            <a:r>
              <a:rPr lang="en-US" sz="3600" spc="-1">
                <a:solidFill>
                  <a:srgbClr val="FFFFFF"/>
                </a:solidFill>
                <a:latin typeface="Arial Bold"/>
              </a:rPr>
              <a:t>•	Teach</a:t>
            </a:r>
          </a:p>
          <a:p>
            <a:pPr algn="l">
              <a:lnSpc>
                <a:spcPts val="5004"/>
              </a:lnSpc>
            </a:pPr>
            <a:r>
              <a:rPr lang="en-US" sz="3600" spc="-1">
                <a:solidFill>
                  <a:srgbClr val="FFFFFF"/>
                </a:solidFill>
                <a:latin typeface="Arial Bold"/>
              </a:rPr>
              <a:t>•	Supervise</a:t>
            </a:r>
          </a:p>
          <a:p>
            <a:pPr algn="l">
              <a:lnSpc>
                <a:spcPts val="5004"/>
              </a:lnSpc>
            </a:pPr>
            <a:r>
              <a:rPr lang="en-US" sz="3600" spc="-1">
                <a:solidFill>
                  <a:srgbClr val="FFFFFF"/>
                </a:solidFill>
                <a:latin typeface="Arial Bold"/>
              </a:rPr>
              <a:t>•	Evaluate</a:t>
            </a:r>
          </a:p>
        </p:txBody>
      </p:sp>
      <p:sp>
        <p:nvSpPr>
          <p:cNvPr id="4" name="Freeform 4"/>
          <p:cNvSpPr/>
          <p:nvPr/>
        </p:nvSpPr>
        <p:spPr>
          <a:xfrm>
            <a:off x="2286000" y="2932806"/>
            <a:ext cx="6229440" cy="5959980"/>
          </a:xfrm>
          <a:custGeom>
            <a:avLst/>
            <a:gdLst/>
            <a:ahLst/>
            <a:cxnLst/>
            <a:rect l="l" t="t" r="r" b="b"/>
            <a:pathLst>
              <a:path w="6229440" h="5959980">
                <a:moveTo>
                  <a:pt x="0" y="0"/>
                </a:moveTo>
                <a:lnTo>
                  <a:pt x="6229440" y="0"/>
                </a:lnTo>
                <a:lnTo>
                  <a:pt x="6229440" y="5959980"/>
                </a:lnTo>
                <a:lnTo>
                  <a:pt x="0" y="5959980"/>
                </a:lnTo>
                <a:lnTo>
                  <a:pt x="0" y="0"/>
                </a:lnTo>
                <a:close/>
              </a:path>
            </a:pathLst>
          </a:custGeom>
          <a:blipFill>
            <a:blip r:embed="rId3"/>
            <a:stretch>
              <a:fillRect t="-2" b="-2"/>
            </a:stretch>
          </a:blipFill>
        </p:spPr>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435803" y="1335505"/>
            <a:ext cx="7284659" cy="1025128"/>
          </a:xfrm>
          <a:prstGeom prst="rect">
            <a:avLst/>
          </a:prstGeom>
        </p:spPr>
        <p:txBody>
          <a:bodyPr lIns="0" tIns="0" rIns="0" bIns="0" rtlCol="0" anchor="t">
            <a:spAutoFit/>
          </a:bodyPr>
          <a:lstStyle/>
          <a:p>
            <a:pPr algn="l">
              <a:lnSpc>
                <a:spcPts val="7199"/>
              </a:lnSpc>
            </a:pPr>
            <a:r>
              <a:rPr lang="en-US" sz="5999" spc="-1">
                <a:solidFill>
                  <a:srgbClr val="FFFF00"/>
                </a:solidFill>
                <a:latin typeface="Arial Bold"/>
              </a:rPr>
              <a:t>Directive Behavior</a:t>
            </a:r>
          </a:p>
        </p:txBody>
      </p:sp>
      <p:sp>
        <p:nvSpPr>
          <p:cNvPr id="3" name="TextBox 3"/>
          <p:cNvSpPr txBox="1"/>
          <p:nvPr/>
        </p:nvSpPr>
        <p:spPr>
          <a:xfrm>
            <a:off x="9000212" y="3599115"/>
            <a:ext cx="8150753" cy="3981450"/>
          </a:xfrm>
          <a:prstGeom prst="rect">
            <a:avLst/>
          </a:prstGeom>
        </p:spPr>
        <p:txBody>
          <a:bodyPr lIns="0" tIns="0" rIns="0" bIns="0" rtlCol="0" anchor="t">
            <a:spAutoFit/>
          </a:bodyPr>
          <a:lstStyle/>
          <a:p>
            <a:pPr algn="l">
              <a:lnSpc>
                <a:spcPts val="5040"/>
              </a:lnSpc>
            </a:pPr>
            <a:r>
              <a:rPr lang="en-US" sz="4200" spc="-1">
                <a:solidFill>
                  <a:srgbClr val="FFFFFF"/>
                </a:solidFill>
                <a:latin typeface="Arial Bold"/>
              </a:rPr>
              <a:t> The extent to which a leader …</a:t>
            </a:r>
          </a:p>
          <a:p>
            <a:pPr marL="777240" lvl="1" indent="-388620" algn="l">
              <a:lnSpc>
                <a:spcPts val="4320"/>
              </a:lnSpc>
              <a:buFont typeface="Arial"/>
              <a:buChar char="•"/>
            </a:pPr>
            <a:r>
              <a:rPr lang="en-US" sz="3600" spc="-1">
                <a:solidFill>
                  <a:srgbClr val="FFFFFF"/>
                </a:solidFill>
                <a:latin typeface="Arial"/>
              </a:rPr>
              <a:t>Sets goals and clarifies expectations</a:t>
            </a:r>
          </a:p>
          <a:p>
            <a:pPr marL="777240" lvl="1" indent="-388620" algn="l">
              <a:lnSpc>
                <a:spcPts val="4320"/>
              </a:lnSpc>
              <a:buFont typeface="Arial"/>
              <a:buChar char="•"/>
            </a:pPr>
            <a:r>
              <a:rPr lang="en-US" sz="3600" spc="-1">
                <a:solidFill>
                  <a:srgbClr val="FFFFFF"/>
                </a:solidFill>
                <a:latin typeface="Arial"/>
              </a:rPr>
              <a:t>Tells and shows an individual what to do, when, and how to do it</a:t>
            </a:r>
          </a:p>
          <a:p>
            <a:pPr marL="777240" lvl="1" indent="-388620" algn="l">
              <a:lnSpc>
                <a:spcPts val="4320"/>
              </a:lnSpc>
              <a:buFont typeface="Arial"/>
              <a:buChar char="•"/>
            </a:pPr>
            <a:r>
              <a:rPr lang="en-US" sz="3600" spc="-1">
                <a:solidFill>
                  <a:srgbClr val="FFFFFF"/>
                </a:solidFill>
                <a:latin typeface="Arial"/>
              </a:rPr>
              <a:t>Closely supervises, monitors, and evaluates performance</a:t>
            </a:r>
          </a:p>
        </p:txBody>
      </p:sp>
      <p:sp>
        <p:nvSpPr>
          <p:cNvPr id="4" name="Freeform 4"/>
          <p:cNvSpPr/>
          <p:nvPr/>
        </p:nvSpPr>
        <p:spPr>
          <a:xfrm>
            <a:off x="2435803" y="2924175"/>
            <a:ext cx="6229440" cy="5959980"/>
          </a:xfrm>
          <a:custGeom>
            <a:avLst/>
            <a:gdLst/>
            <a:ahLst/>
            <a:cxnLst/>
            <a:rect l="l" t="t" r="r" b="b"/>
            <a:pathLst>
              <a:path w="6229440" h="5959980">
                <a:moveTo>
                  <a:pt x="0" y="0"/>
                </a:moveTo>
                <a:lnTo>
                  <a:pt x="6229440" y="0"/>
                </a:lnTo>
                <a:lnTo>
                  <a:pt x="6229440" y="5959980"/>
                </a:lnTo>
                <a:lnTo>
                  <a:pt x="0" y="5959980"/>
                </a:lnTo>
                <a:lnTo>
                  <a:pt x="0" y="0"/>
                </a:lnTo>
                <a:close/>
              </a:path>
            </a:pathLst>
          </a:custGeom>
          <a:blipFill>
            <a:blip r:embed="rId3"/>
            <a:stretch>
              <a:fillRect t="-2" b="-2"/>
            </a:stretch>
          </a:blipFill>
        </p:spPr>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536610" y="2671650"/>
            <a:ext cx="5524740" cy="5524740"/>
            <a:chOff x="0" y="0"/>
            <a:chExt cx="5238272" cy="5238272"/>
          </a:xfrm>
        </p:grpSpPr>
        <p:sp>
          <p:nvSpPr>
            <p:cNvPr id="3" name="Freeform 3"/>
            <p:cNvSpPr/>
            <p:nvPr/>
          </p:nvSpPr>
          <p:spPr>
            <a:xfrm>
              <a:off x="0" y="0"/>
              <a:ext cx="5238242" cy="5238242"/>
            </a:xfrm>
            <a:custGeom>
              <a:avLst/>
              <a:gdLst/>
              <a:ahLst/>
              <a:cxnLst/>
              <a:rect l="l" t="t" r="r" b="b"/>
              <a:pathLst>
                <a:path w="5238242" h="5238242">
                  <a:moveTo>
                    <a:pt x="18161" y="0"/>
                  </a:moveTo>
                  <a:lnTo>
                    <a:pt x="5220081" y="0"/>
                  </a:lnTo>
                  <a:cubicBezTo>
                    <a:pt x="5230114" y="0"/>
                    <a:pt x="5238242" y="8128"/>
                    <a:pt x="5238242" y="18161"/>
                  </a:cubicBezTo>
                  <a:lnTo>
                    <a:pt x="5238242" y="5220081"/>
                  </a:lnTo>
                  <a:cubicBezTo>
                    <a:pt x="5238242" y="5230114"/>
                    <a:pt x="5230114" y="5238242"/>
                    <a:pt x="5220081" y="5238242"/>
                  </a:cubicBezTo>
                  <a:lnTo>
                    <a:pt x="18161" y="5238242"/>
                  </a:lnTo>
                  <a:cubicBezTo>
                    <a:pt x="8128" y="5238242"/>
                    <a:pt x="0" y="5230114"/>
                    <a:pt x="0" y="5220081"/>
                  </a:cubicBezTo>
                  <a:lnTo>
                    <a:pt x="0" y="18161"/>
                  </a:lnTo>
                  <a:cubicBezTo>
                    <a:pt x="0" y="8128"/>
                    <a:pt x="8128" y="0"/>
                    <a:pt x="18161" y="0"/>
                  </a:cubicBezTo>
                  <a:moveTo>
                    <a:pt x="18161" y="36322"/>
                  </a:moveTo>
                  <a:lnTo>
                    <a:pt x="18161" y="18161"/>
                  </a:lnTo>
                  <a:lnTo>
                    <a:pt x="36322" y="18161"/>
                  </a:lnTo>
                  <a:lnTo>
                    <a:pt x="36322" y="5220081"/>
                  </a:lnTo>
                  <a:lnTo>
                    <a:pt x="18161" y="5220081"/>
                  </a:lnTo>
                  <a:lnTo>
                    <a:pt x="18161" y="5201920"/>
                  </a:lnTo>
                  <a:lnTo>
                    <a:pt x="5220081" y="5201920"/>
                  </a:lnTo>
                  <a:lnTo>
                    <a:pt x="5220081" y="5220081"/>
                  </a:lnTo>
                  <a:lnTo>
                    <a:pt x="5201920" y="5220081"/>
                  </a:lnTo>
                  <a:lnTo>
                    <a:pt x="5201920" y="18161"/>
                  </a:lnTo>
                  <a:lnTo>
                    <a:pt x="5220081" y="18161"/>
                  </a:lnTo>
                  <a:lnTo>
                    <a:pt x="5220081" y="36322"/>
                  </a:lnTo>
                  <a:lnTo>
                    <a:pt x="18161" y="36322"/>
                  </a:lnTo>
                  <a:close/>
                </a:path>
              </a:pathLst>
            </a:custGeom>
            <a:solidFill>
              <a:srgbClr val="333333"/>
            </a:solidFill>
          </p:spPr>
        </p:sp>
      </p:grpSp>
      <p:sp>
        <p:nvSpPr>
          <p:cNvPr id="4" name="TextBox 4"/>
          <p:cNvSpPr txBox="1"/>
          <p:nvPr/>
        </p:nvSpPr>
        <p:spPr>
          <a:xfrm>
            <a:off x="8219689" y="8234524"/>
            <a:ext cx="2136982" cy="790575"/>
          </a:xfrm>
          <a:prstGeom prst="rect">
            <a:avLst/>
          </a:prstGeom>
        </p:spPr>
        <p:txBody>
          <a:bodyPr lIns="0" tIns="0" rIns="0" bIns="0" rtlCol="0" anchor="t">
            <a:spAutoFit/>
          </a:bodyPr>
          <a:lstStyle/>
          <a:p>
            <a:pPr algn="ctr">
              <a:lnSpc>
                <a:spcPts val="2999"/>
              </a:lnSpc>
            </a:pPr>
            <a:r>
              <a:rPr lang="en-US" sz="2499" spc="-2">
                <a:solidFill>
                  <a:srgbClr val="FFFF00"/>
                </a:solidFill>
                <a:latin typeface="Arial"/>
              </a:rPr>
              <a:t>Directive Behavior</a:t>
            </a:r>
          </a:p>
        </p:txBody>
      </p:sp>
      <p:sp>
        <p:nvSpPr>
          <p:cNvPr id="5" name="TextBox 5"/>
          <p:cNvSpPr txBox="1"/>
          <p:nvPr/>
        </p:nvSpPr>
        <p:spPr>
          <a:xfrm rot="-5400000">
            <a:off x="4896690" y="4975684"/>
            <a:ext cx="2345422" cy="876300"/>
          </a:xfrm>
          <a:prstGeom prst="rect">
            <a:avLst/>
          </a:prstGeom>
        </p:spPr>
        <p:txBody>
          <a:bodyPr lIns="0" tIns="0" rIns="0" bIns="0" rtlCol="0" anchor="t">
            <a:spAutoFit/>
          </a:bodyPr>
          <a:lstStyle/>
          <a:p>
            <a:pPr algn="ctr">
              <a:lnSpc>
                <a:spcPts val="3239"/>
              </a:lnSpc>
            </a:pPr>
            <a:r>
              <a:rPr lang="en-US" sz="2699" spc="-2">
                <a:solidFill>
                  <a:srgbClr val="FFFF00"/>
                </a:solidFill>
                <a:latin typeface="Arial"/>
              </a:rPr>
              <a:t>Supportive Behavior</a:t>
            </a:r>
          </a:p>
        </p:txBody>
      </p:sp>
      <p:grpSp>
        <p:nvGrpSpPr>
          <p:cNvPr id="6" name="Group 6"/>
          <p:cNvGrpSpPr/>
          <p:nvPr/>
        </p:nvGrpSpPr>
        <p:grpSpPr>
          <a:xfrm>
            <a:off x="6176970" y="2900070"/>
            <a:ext cx="18900" cy="1352160"/>
            <a:chOff x="0" y="0"/>
            <a:chExt cx="17920" cy="1282048"/>
          </a:xfrm>
        </p:grpSpPr>
        <p:sp>
          <p:nvSpPr>
            <p:cNvPr id="7" name="Freeform 7"/>
            <p:cNvSpPr/>
            <p:nvPr/>
          </p:nvSpPr>
          <p:spPr>
            <a:xfrm>
              <a:off x="0" y="9017"/>
              <a:ext cx="17907" cy="1264158"/>
            </a:xfrm>
            <a:custGeom>
              <a:avLst/>
              <a:gdLst/>
              <a:ahLst/>
              <a:cxnLst/>
              <a:rect l="l" t="t" r="r" b="b"/>
              <a:pathLst>
                <a:path w="17907" h="1264158">
                  <a:moveTo>
                    <a:pt x="0" y="1264031"/>
                  </a:moveTo>
                  <a:lnTo>
                    <a:pt x="0" y="0"/>
                  </a:lnTo>
                  <a:lnTo>
                    <a:pt x="17907" y="0"/>
                  </a:lnTo>
                  <a:lnTo>
                    <a:pt x="17907" y="1264158"/>
                  </a:lnTo>
                  <a:close/>
                </a:path>
              </a:pathLst>
            </a:custGeom>
            <a:solidFill>
              <a:srgbClr val="FFFFFF"/>
            </a:solidFill>
          </p:spPr>
        </p:sp>
      </p:grpSp>
      <p:grpSp>
        <p:nvGrpSpPr>
          <p:cNvPr id="8" name="Group 8"/>
          <p:cNvGrpSpPr/>
          <p:nvPr/>
        </p:nvGrpSpPr>
        <p:grpSpPr>
          <a:xfrm>
            <a:off x="6176970" y="6634170"/>
            <a:ext cx="18900" cy="1638360"/>
            <a:chOff x="0" y="0"/>
            <a:chExt cx="17920" cy="1553408"/>
          </a:xfrm>
        </p:grpSpPr>
        <p:sp>
          <p:nvSpPr>
            <p:cNvPr id="9" name="Freeform 9"/>
            <p:cNvSpPr/>
            <p:nvPr/>
          </p:nvSpPr>
          <p:spPr>
            <a:xfrm>
              <a:off x="0" y="9017"/>
              <a:ext cx="17907" cy="1535430"/>
            </a:xfrm>
            <a:custGeom>
              <a:avLst/>
              <a:gdLst/>
              <a:ahLst/>
              <a:cxnLst/>
              <a:rect l="l" t="t" r="r" b="b"/>
              <a:pathLst>
                <a:path w="17907" h="1535430">
                  <a:moveTo>
                    <a:pt x="17907" y="0"/>
                  </a:moveTo>
                  <a:lnTo>
                    <a:pt x="17907" y="1535430"/>
                  </a:lnTo>
                  <a:lnTo>
                    <a:pt x="0" y="1535430"/>
                  </a:lnTo>
                  <a:lnTo>
                    <a:pt x="0" y="0"/>
                  </a:lnTo>
                  <a:close/>
                </a:path>
              </a:pathLst>
            </a:custGeom>
            <a:solidFill>
              <a:srgbClr val="FCFDF7"/>
            </a:solidFill>
          </p:spPr>
        </p:sp>
      </p:grpSp>
      <p:grpSp>
        <p:nvGrpSpPr>
          <p:cNvPr id="10" name="Group 10"/>
          <p:cNvGrpSpPr/>
          <p:nvPr/>
        </p:nvGrpSpPr>
        <p:grpSpPr>
          <a:xfrm>
            <a:off x="6529590" y="8415630"/>
            <a:ext cx="1904580" cy="18900"/>
            <a:chOff x="0" y="0"/>
            <a:chExt cx="1805824" cy="17920"/>
          </a:xfrm>
        </p:grpSpPr>
        <p:sp>
          <p:nvSpPr>
            <p:cNvPr id="11" name="Freeform 11"/>
            <p:cNvSpPr/>
            <p:nvPr/>
          </p:nvSpPr>
          <p:spPr>
            <a:xfrm>
              <a:off x="9017" y="0"/>
              <a:ext cx="1787906" cy="17907"/>
            </a:xfrm>
            <a:custGeom>
              <a:avLst/>
              <a:gdLst/>
              <a:ahLst/>
              <a:cxnLst/>
              <a:rect l="l" t="t" r="r" b="b"/>
              <a:pathLst>
                <a:path w="1787906" h="17907">
                  <a:moveTo>
                    <a:pt x="0" y="0"/>
                  </a:moveTo>
                  <a:lnTo>
                    <a:pt x="1787906" y="0"/>
                  </a:lnTo>
                  <a:lnTo>
                    <a:pt x="1787906" y="17907"/>
                  </a:lnTo>
                  <a:lnTo>
                    <a:pt x="0" y="17907"/>
                  </a:lnTo>
                  <a:close/>
                </a:path>
              </a:pathLst>
            </a:custGeom>
            <a:solidFill>
              <a:srgbClr val="FFFFFF"/>
            </a:solidFill>
          </p:spPr>
        </p:sp>
      </p:grpSp>
      <p:grpSp>
        <p:nvGrpSpPr>
          <p:cNvPr id="12" name="Group 12"/>
          <p:cNvGrpSpPr/>
          <p:nvPr/>
        </p:nvGrpSpPr>
        <p:grpSpPr>
          <a:xfrm>
            <a:off x="10129770" y="8415630"/>
            <a:ext cx="1295460" cy="18900"/>
            <a:chOff x="0" y="0"/>
            <a:chExt cx="1228288" cy="17920"/>
          </a:xfrm>
        </p:grpSpPr>
        <p:sp>
          <p:nvSpPr>
            <p:cNvPr id="13" name="Freeform 13"/>
            <p:cNvSpPr/>
            <p:nvPr/>
          </p:nvSpPr>
          <p:spPr>
            <a:xfrm>
              <a:off x="9017" y="0"/>
              <a:ext cx="1210310" cy="17907"/>
            </a:xfrm>
            <a:custGeom>
              <a:avLst/>
              <a:gdLst/>
              <a:ahLst/>
              <a:cxnLst/>
              <a:rect l="l" t="t" r="r" b="b"/>
              <a:pathLst>
                <a:path w="1210310" h="17907">
                  <a:moveTo>
                    <a:pt x="0" y="0"/>
                  </a:moveTo>
                  <a:lnTo>
                    <a:pt x="1210310" y="0"/>
                  </a:lnTo>
                  <a:lnTo>
                    <a:pt x="1210310" y="17907"/>
                  </a:lnTo>
                  <a:lnTo>
                    <a:pt x="0" y="17907"/>
                  </a:lnTo>
                  <a:close/>
                </a:path>
              </a:pathLst>
            </a:custGeom>
            <a:solidFill>
              <a:srgbClr val="FFFFFF"/>
            </a:solidFill>
          </p:spPr>
        </p:sp>
      </p:grpSp>
      <p:grpSp>
        <p:nvGrpSpPr>
          <p:cNvPr id="14" name="Group 14"/>
          <p:cNvGrpSpPr/>
          <p:nvPr/>
        </p:nvGrpSpPr>
        <p:grpSpPr>
          <a:xfrm>
            <a:off x="6536610" y="2671650"/>
            <a:ext cx="5671080" cy="5524740"/>
            <a:chOff x="0" y="0"/>
            <a:chExt cx="1493618" cy="1455076"/>
          </a:xfrm>
        </p:grpSpPr>
        <p:sp>
          <p:nvSpPr>
            <p:cNvPr id="15" name="Freeform 15"/>
            <p:cNvSpPr/>
            <p:nvPr/>
          </p:nvSpPr>
          <p:spPr>
            <a:xfrm>
              <a:off x="0" y="0"/>
              <a:ext cx="1493618" cy="1455076"/>
            </a:xfrm>
            <a:custGeom>
              <a:avLst/>
              <a:gdLst/>
              <a:ahLst/>
              <a:cxnLst/>
              <a:rect l="l" t="t" r="r" b="b"/>
              <a:pathLst>
                <a:path w="1493618" h="1455076">
                  <a:moveTo>
                    <a:pt x="0" y="0"/>
                  </a:moveTo>
                  <a:lnTo>
                    <a:pt x="1493618" y="0"/>
                  </a:lnTo>
                  <a:lnTo>
                    <a:pt x="1493618" y="1455076"/>
                  </a:lnTo>
                  <a:lnTo>
                    <a:pt x="0" y="1455076"/>
                  </a:lnTo>
                  <a:close/>
                </a:path>
              </a:pathLst>
            </a:custGeom>
            <a:solidFill>
              <a:srgbClr val="FFFFFF"/>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160"/>
                </a:lnSpc>
              </a:pPr>
              <a:endParaRPr/>
            </a:p>
          </p:txBody>
        </p:sp>
      </p:grpSp>
      <p:sp>
        <p:nvSpPr>
          <p:cNvPr id="17" name="TextBox 17"/>
          <p:cNvSpPr txBox="1"/>
          <p:nvPr/>
        </p:nvSpPr>
        <p:spPr>
          <a:xfrm>
            <a:off x="5487829" y="1086094"/>
            <a:ext cx="7250783" cy="936577"/>
          </a:xfrm>
          <a:prstGeom prst="rect">
            <a:avLst/>
          </a:prstGeom>
        </p:spPr>
        <p:txBody>
          <a:bodyPr lIns="0" tIns="0" rIns="0" bIns="0" rtlCol="0" anchor="t">
            <a:spAutoFit/>
          </a:bodyPr>
          <a:lstStyle/>
          <a:p>
            <a:pPr algn="ctr">
              <a:lnSpc>
                <a:spcPts val="6479"/>
              </a:lnSpc>
            </a:pPr>
            <a:r>
              <a:rPr lang="en-US" sz="5399" spc="-1">
                <a:solidFill>
                  <a:srgbClr val="FFFF00"/>
                </a:solidFill>
                <a:latin typeface="Arial Bold"/>
              </a:rPr>
              <a:t>LEADER BEHAVIOR</a:t>
            </a:r>
          </a:p>
        </p:txBody>
      </p:sp>
      <p:sp>
        <p:nvSpPr>
          <p:cNvPr id="18" name="TextBox 18"/>
          <p:cNvSpPr txBox="1"/>
          <p:nvPr/>
        </p:nvSpPr>
        <p:spPr>
          <a:xfrm>
            <a:off x="11458069" y="8277529"/>
            <a:ext cx="648743"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19" name="TextBox 19"/>
          <p:cNvSpPr txBox="1"/>
          <p:nvPr/>
        </p:nvSpPr>
        <p:spPr>
          <a:xfrm>
            <a:off x="5902009" y="8277529"/>
            <a:ext cx="605542"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(LOW)</a:t>
            </a:r>
          </a:p>
        </p:txBody>
      </p:sp>
      <p:sp>
        <p:nvSpPr>
          <p:cNvPr id="20" name="TextBox 20"/>
          <p:cNvSpPr txBox="1"/>
          <p:nvPr/>
        </p:nvSpPr>
        <p:spPr>
          <a:xfrm>
            <a:off x="5873929" y="2600509"/>
            <a:ext cx="648742" cy="275363"/>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21" name="TextBox 21"/>
          <p:cNvSpPr txBox="1"/>
          <p:nvPr/>
        </p:nvSpPr>
        <p:spPr>
          <a:xfrm>
            <a:off x="1166099" y="2309974"/>
            <a:ext cx="4179402" cy="6343650"/>
          </a:xfrm>
          <a:prstGeom prst="rect">
            <a:avLst/>
          </a:prstGeom>
        </p:spPr>
        <p:txBody>
          <a:bodyPr lIns="0" tIns="0" rIns="0" bIns="0" rtlCol="0" anchor="t">
            <a:spAutoFit/>
          </a:bodyPr>
          <a:lstStyle/>
          <a:p>
            <a:pPr algn="l">
              <a:lnSpc>
                <a:spcPts val="3359"/>
              </a:lnSpc>
            </a:pPr>
            <a:r>
              <a:rPr lang="en-US" sz="2799" spc="-2">
                <a:solidFill>
                  <a:srgbClr val="FFFF00"/>
                </a:solidFill>
                <a:latin typeface="Arial Bold"/>
              </a:rPr>
              <a:t>SUPPORTIVE BEHAVIOR-</a:t>
            </a:r>
          </a:p>
          <a:p>
            <a:pPr algn="l">
              <a:lnSpc>
                <a:spcPts val="3359"/>
              </a:lnSpc>
            </a:pPr>
            <a:r>
              <a:rPr lang="en-US" sz="2799" spc="-2">
                <a:solidFill>
                  <a:srgbClr val="FFFFFF"/>
                </a:solidFill>
                <a:latin typeface="Arial"/>
              </a:rPr>
              <a:t>the extent to which a leader engages in two-way (or multi-way) communication, listening, facilitating behaviors, socio-emotional support</a:t>
            </a:r>
          </a:p>
          <a:p>
            <a:pPr algn="l">
              <a:lnSpc>
                <a:spcPts val="3359"/>
              </a:lnSpc>
            </a:pPr>
            <a:r>
              <a:rPr lang="en-US" sz="2799" spc="-2">
                <a:solidFill>
                  <a:srgbClr val="FFFFFF"/>
                </a:solidFill>
                <a:latin typeface="Arial"/>
              </a:rPr>
              <a:t>This entails:</a:t>
            </a:r>
          </a:p>
          <a:p>
            <a:pPr algn="l">
              <a:lnSpc>
                <a:spcPts val="3359"/>
              </a:lnSpc>
            </a:pPr>
            <a:endParaRPr lang="en-US" sz="2799" spc="-2">
              <a:solidFill>
                <a:srgbClr val="FFFFFF"/>
              </a:solidFill>
              <a:latin typeface="Arial"/>
            </a:endParaRPr>
          </a:p>
          <a:p>
            <a:pPr marL="360338" lvl="1" indent="-180169" algn="l">
              <a:lnSpc>
                <a:spcPts val="3359"/>
              </a:lnSpc>
              <a:buFont typeface="Arial"/>
              <a:buChar char="•"/>
            </a:pPr>
            <a:r>
              <a:rPr lang="en-US" sz="2799" spc="-2">
                <a:solidFill>
                  <a:srgbClr val="FFFFFF"/>
                </a:solidFill>
                <a:latin typeface="Arial"/>
              </a:rPr>
              <a:t> Giving Support</a:t>
            </a:r>
          </a:p>
          <a:p>
            <a:pPr marL="360338" lvl="1" indent="-180169" algn="l">
              <a:lnSpc>
                <a:spcPts val="3359"/>
              </a:lnSpc>
              <a:buFont typeface="Arial"/>
              <a:buChar char="•"/>
            </a:pPr>
            <a:r>
              <a:rPr lang="en-US" sz="2799" spc="-2">
                <a:solidFill>
                  <a:srgbClr val="FFFFFF"/>
                </a:solidFill>
                <a:latin typeface="Arial"/>
              </a:rPr>
              <a:t> Communicating</a:t>
            </a:r>
          </a:p>
          <a:p>
            <a:pPr marL="360338" lvl="1" indent="-180169" algn="l">
              <a:lnSpc>
                <a:spcPts val="3359"/>
              </a:lnSpc>
              <a:buFont typeface="Arial"/>
              <a:buChar char="•"/>
            </a:pPr>
            <a:r>
              <a:rPr lang="en-US" sz="2799" spc="-2">
                <a:solidFill>
                  <a:srgbClr val="FFFFFF"/>
                </a:solidFill>
                <a:latin typeface="Arial"/>
              </a:rPr>
              <a:t> Facilitating Interactions</a:t>
            </a:r>
          </a:p>
          <a:p>
            <a:pPr marL="360338" lvl="1" indent="-180169" algn="l">
              <a:lnSpc>
                <a:spcPts val="3359"/>
              </a:lnSpc>
              <a:buFont typeface="Arial"/>
              <a:buChar char="•"/>
            </a:pPr>
            <a:r>
              <a:rPr lang="en-US" sz="2799" spc="-2">
                <a:solidFill>
                  <a:srgbClr val="FFFFFF"/>
                </a:solidFill>
                <a:latin typeface="Arial"/>
              </a:rPr>
              <a:t> Active Listening</a:t>
            </a:r>
          </a:p>
          <a:p>
            <a:pPr marL="360338" lvl="1" indent="-180169" algn="l">
              <a:lnSpc>
                <a:spcPts val="3359"/>
              </a:lnSpc>
              <a:buFont typeface="Arial"/>
              <a:buChar char="•"/>
            </a:pPr>
            <a:r>
              <a:rPr lang="en-US" sz="2799" spc="-2">
                <a:solidFill>
                  <a:srgbClr val="FFFFFF"/>
                </a:solidFill>
                <a:latin typeface="Arial"/>
              </a:rPr>
              <a:t> Providing Feedback</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28700" y="914400"/>
            <a:ext cx="11405475" cy="1935956"/>
          </a:xfrm>
          <a:prstGeom prst="rect">
            <a:avLst/>
          </a:prstGeom>
        </p:spPr>
        <p:txBody>
          <a:bodyPr lIns="0" tIns="0" rIns="0" bIns="0" rtlCol="0" anchor="t">
            <a:spAutoFit/>
          </a:bodyPr>
          <a:lstStyle/>
          <a:p>
            <a:pPr algn="l">
              <a:lnSpc>
                <a:spcPts val="7199"/>
              </a:lnSpc>
            </a:pPr>
            <a:r>
              <a:rPr lang="en-US" sz="5999" spc="-1">
                <a:solidFill>
                  <a:srgbClr val="FFFF00"/>
                </a:solidFill>
                <a:latin typeface="Arial Bold"/>
              </a:rPr>
              <a:t>Key Words for Supportive Behavior</a:t>
            </a:r>
          </a:p>
        </p:txBody>
      </p:sp>
      <p:sp>
        <p:nvSpPr>
          <p:cNvPr id="3" name="TextBox 3"/>
          <p:cNvSpPr txBox="1"/>
          <p:nvPr/>
        </p:nvSpPr>
        <p:spPr>
          <a:xfrm>
            <a:off x="1856282" y="3852081"/>
            <a:ext cx="11062575" cy="4200315"/>
          </a:xfrm>
          <a:prstGeom prst="rect">
            <a:avLst/>
          </a:prstGeom>
        </p:spPr>
        <p:txBody>
          <a:bodyPr lIns="0" tIns="0" rIns="0" bIns="0" rtlCol="0" anchor="t">
            <a:spAutoFit/>
          </a:bodyPr>
          <a:lstStyle/>
          <a:p>
            <a:pPr algn="l">
              <a:lnSpc>
                <a:spcPts val="4319"/>
              </a:lnSpc>
            </a:pPr>
            <a:r>
              <a:rPr lang="en-US" sz="3599" spc="-1">
                <a:solidFill>
                  <a:srgbClr val="FFFFFF"/>
                </a:solidFill>
                <a:latin typeface="Arial Bold"/>
              </a:rPr>
              <a:t>•	Ask (for input)</a:t>
            </a:r>
          </a:p>
          <a:p>
            <a:pPr algn="l">
              <a:lnSpc>
                <a:spcPts val="4319"/>
              </a:lnSpc>
            </a:pPr>
            <a:r>
              <a:rPr lang="en-US" sz="3599" spc="-1">
                <a:solidFill>
                  <a:srgbClr val="FFFFFF"/>
                </a:solidFill>
                <a:latin typeface="Arial Bold"/>
              </a:rPr>
              <a:t>•	Listen</a:t>
            </a:r>
          </a:p>
          <a:p>
            <a:pPr algn="l">
              <a:lnSpc>
                <a:spcPts val="4319"/>
              </a:lnSpc>
            </a:pPr>
            <a:r>
              <a:rPr lang="en-US" sz="3599" spc="-1">
                <a:solidFill>
                  <a:srgbClr val="FFFFFF"/>
                </a:solidFill>
                <a:latin typeface="Arial Bold"/>
              </a:rPr>
              <a:t>•	Facilitate (problem solving)</a:t>
            </a:r>
          </a:p>
          <a:p>
            <a:pPr algn="l">
              <a:lnSpc>
                <a:spcPts val="4319"/>
              </a:lnSpc>
            </a:pPr>
            <a:r>
              <a:rPr lang="en-US" sz="3599" spc="-1">
                <a:solidFill>
                  <a:srgbClr val="FFFFFF"/>
                </a:solidFill>
                <a:latin typeface="Arial Bold"/>
              </a:rPr>
              <a:t>•	Explain (why)</a:t>
            </a:r>
          </a:p>
          <a:p>
            <a:pPr algn="l">
              <a:lnSpc>
                <a:spcPts val="4319"/>
              </a:lnSpc>
            </a:pPr>
            <a:r>
              <a:rPr lang="en-US" sz="3599" spc="-1">
                <a:solidFill>
                  <a:srgbClr val="FFFFFF"/>
                </a:solidFill>
                <a:latin typeface="Arial Bold"/>
              </a:rPr>
              <a:t>•	Encourage</a:t>
            </a:r>
          </a:p>
        </p:txBody>
      </p:sp>
      <p:sp>
        <p:nvSpPr>
          <p:cNvPr id="4" name="Freeform 4"/>
          <p:cNvSpPr/>
          <p:nvPr/>
        </p:nvSpPr>
        <p:spPr>
          <a:xfrm>
            <a:off x="9837185" y="2501351"/>
            <a:ext cx="6372540" cy="6103080"/>
          </a:xfrm>
          <a:custGeom>
            <a:avLst/>
            <a:gdLst/>
            <a:ahLst/>
            <a:cxnLst/>
            <a:rect l="l" t="t" r="r" b="b"/>
            <a:pathLst>
              <a:path w="6372540" h="6103080">
                <a:moveTo>
                  <a:pt x="0" y="0"/>
                </a:moveTo>
                <a:lnTo>
                  <a:pt x="6372540" y="0"/>
                </a:lnTo>
                <a:lnTo>
                  <a:pt x="6372540" y="6103080"/>
                </a:lnTo>
                <a:lnTo>
                  <a:pt x="0" y="6103080"/>
                </a:lnTo>
                <a:lnTo>
                  <a:pt x="0" y="0"/>
                </a:lnTo>
                <a:close/>
              </a:path>
            </a:pathLst>
          </a:custGeom>
          <a:blipFill>
            <a:blip r:embed="rId3"/>
            <a:stretch>
              <a:fillRect t="-16" b="-16"/>
            </a:stretch>
          </a:blipFill>
        </p:spPr>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714551" y="2565018"/>
            <a:ext cx="8782951" cy="5911215"/>
          </a:xfrm>
          <a:prstGeom prst="rect">
            <a:avLst/>
          </a:prstGeom>
        </p:spPr>
        <p:txBody>
          <a:bodyPr lIns="0" tIns="0" rIns="0" bIns="0" rtlCol="0" anchor="t">
            <a:spAutoFit/>
          </a:bodyPr>
          <a:lstStyle/>
          <a:p>
            <a:pPr algn="l">
              <a:lnSpc>
                <a:spcPts val="5880"/>
              </a:lnSpc>
            </a:pPr>
            <a:r>
              <a:rPr lang="en-US" sz="4200">
                <a:solidFill>
                  <a:srgbClr val="FFFFFF"/>
                </a:solidFill>
                <a:latin typeface="Arial Bold"/>
              </a:rPr>
              <a:t> The extent to which a leader …</a:t>
            </a:r>
          </a:p>
          <a:p>
            <a:pPr marL="777243" lvl="1" indent="-388622" algn="l">
              <a:lnSpc>
                <a:spcPts val="5040"/>
              </a:lnSpc>
              <a:buFont typeface="Arial"/>
              <a:buChar char="•"/>
            </a:pPr>
            <a:r>
              <a:rPr lang="en-US" sz="3600" spc="-1">
                <a:solidFill>
                  <a:srgbClr val="FFFFFF"/>
                </a:solidFill>
                <a:latin typeface="Arial"/>
              </a:rPr>
              <a:t>Engages in more two way communication</a:t>
            </a:r>
          </a:p>
          <a:p>
            <a:pPr marL="777240" lvl="1" indent="-388620" algn="l">
              <a:lnSpc>
                <a:spcPts val="5040"/>
              </a:lnSpc>
              <a:buFont typeface="Arial"/>
              <a:buChar char="•"/>
            </a:pPr>
            <a:r>
              <a:rPr lang="en-US" sz="3600">
                <a:solidFill>
                  <a:srgbClr val="FFFFFF"/>
                </a:solidFill>
                <a:latin typeface="Arial"/>
              </a:rPr>
              <a:t>Listens and provides support and encouragement</a:t>
            </a:r>
          </a:p>
          <a:p>
            <a:pPr marL="777240" lvl="1" indent="-388620" algn="l">
              <a:lnSpc>
                <a:spcPts val="5040"/>
              </a:lnSpc>
              <a:buFont typeface="Arial"/>
              <a:buChar char="•"/>
            </a:pPr>
            <a:r>
              <a:rPr lang="en-US" sz="3600">
                <a:solidFill>
                  <a:srgbClr val="FFFFFF"/>
                </a:solidFill>
                <a:latin typeface="Arial"/>
              </a:rPr>
              <a:t>Involves the other person in decision making</a:t>
            </a:r>
          </a:p>
          <a:p>
            <a:pPr marL="777240" lvl="1" indent="-388620" algn="l">
              <a:lnSpc>
                <a:spcPts val="5040"/>
              </a:lnSpc>
              <a:buFont typeface="Arial"/>
              <a:buChar char="•"/>
            </a:pPr>
            <a:r>
              <a:rPr lang="en-US" sz="3600" spc="-1">
                <a:solidFill>
                  <a:srgbClr val="FFFFFF"/>
                </a:solidFill>
                <a:latin typeface="Arial"/>
              </a:rPr>
              <a:t>Encourages and facilitates self-reliant problem solving</a:t>
            </a:r>
          </a:p>
        </p:txBody>
      </p:sp>
      <p:sp>
        <p:nvSpPr>
          <p:cNvPr id="3" name="TextBox 3"/>
          <p:cNvSpPr txBox="1"/>
          <p:nvPr/>
        </p:nvSpPr>
        <p:spPr>
          <a:xfrm>
            <a:off x="3784163" y="1189042"/>
            <a:ext cx="11405475" cy="1716225"/>
          </a:xfrm>
          <a:prstGeom prst="rect">
            <a:avLst/>
          </a:prstGeom>
        </p:spPr>
        <p:txBody>
          <a:bodyPr lIns="0" tIns="0" rIns="0" bIns="0" rtlCol="0" anchor="t">
            <a:spAutoFit/>
          </a:bodyPr>
          <a:lstStyle/>
          <a:p>
            <a:pPr algn="l">
              <a:lnSpc>
                <a:spcPts val="7919"/>
              </a:lnSpc>
            </a:pPr>
            <a:r>
              <a:rPr lang="en-US" sz="6599" spc="-1">
                <a:solidFill>
                  <a:srgbClr val="FFFF00"/>
                </a:solidFill>
                <a:latin typeface="Arial Bold"/>
              </a:rPr>
              <a:t>Supportive Behavior</a:t>
            </a:r>
          </a:p>
        </p:txBody>
      </p:sp>
      <p:sp>
        <p:nvSpPr>
          <p:cNvPr id="4" name="Freeform 4"/>
          <p:cNvSpPr/>
          <p:nvPr/>
        </p:nvSpPr>
        <p:spPr>
          <a:xfrm>
            <a:off x="10724514" y="2726943"/>
            <a:ext cx="6372540" cy="6103080"/>
          </a:xfrm>
          <a:custGeom>
            <a:avLst/>
            <a:gdLst/>
            <a:ahLst/>
            <a:cxnLst/>
            <a:rect l="l" t="t" r="r" b="b"/>
            <a:pathLst>
              <a:path w="6372540" h="6103080">
                <a:moveTo>
                  <a:pt x="0" y="0"/>
                </a:moveTo>
                <a:lnTo>
                  <a:pt x="6372540" y="0"/>
                </a:lnTo>
                <a:lnTo>
                  <a:pt x="6372540" y="6103080"/>
                </a:lnTo>
                <a:lnTo>
                  <a:pt x="0" y="6103080"/>
                </a:lnTo>
                <a:lnTo>
                  <a:pt x="0" y="0"/>
                </a:lnTo>
                <a:close/>
              </a:path>
            </a:pathLst>
          </a:custGeom>
          <a:blipFill>
            <a:blip r:embed="rId3"/>
            <a:stretch>
              <a:fillRect t="-16" b="-16"/>
            </a:stretch>
          </a:blipFill>
        </p:spPr>
      </p:sp>
    </p:spTree>
    <p:custDataLst>
      <p:tags r:id="rId1"/>
    </p:custData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536610" y="2671650"/>
            <a:ext cx="5524740" cy="5524740"/>
            <a:chOff x="0" y="0"/>
            <a:chExt cx="5238272" cy="5238272"/>
          </a:xfrm>
        </p:grpSpPr>
        <p:sp>
          <p:nvSpPr>
            <p:cNvPr id="3" name="Freeform 3"/>
            <p:cNvSpPr/>
            <p:nvPr/>
          </p:nvSpPr>
          <p:spPr>
            <a:xfrm>
              <a:off x="0" y="0"/>
              <a:ext cx="5238242" cy="5238242"/>
            </a:xfrm>
            <a:custGeom>
              <a:avLst/>
              <a:gdLst/>
              <a:ahLst/>
              <a:cxnLst/>
              <a:rect l="l" t="t" r="r" b="b"/>
              <a:pathLst>
                <a:path w="5238242" h="5238242">
                  <a:moveTo>
                    <a:pt x="18161" y="0"/>
                  </a:moveTo>
                  <a:lnTo>
                    <a:pt x="5220081" y="0"/>
                  </a:lnTo>
                  <a:cubicBezTo>
                    <a:pt x="5230114" y="0"/>
                    <a:pt x="5238242" y="8128"/>
                    <a:pt x="5238242" y="18161"/>
                  </a:cubicBezTo>
                  <a:lnTo>
                    <a:pt x="5238242" y="5220081"/>
                  </a:lnTo>
                  <a:cubicBezTo>
                    <a:pt x="5238242" y="5230114"/>
                    <a:pt x="5230114" y="5238242"/>
                    <a:pt x="5220081" y="5238242"/>
                  </a:cubicBezTo>
                  <a:lnTo>
                    <a:pt x="18161" y="5238242"/>
                  </a:lnTo>
                  <a:cubicBezTo>
                    <a:pt x="8128" y="5238242"/>
                    <a:pt x="0" y="5230114"/>
                    <a:pt x="0" y="5220081"/>
                  </a:cubicBezTo>
                  <a:lnTo>
                    <a:pt x="0" y="18161"/>
                  </a:lnTo>
                  <a:cubicBezTo>
                    <a:pt x="0" y="8128"/>
                    <a:pt x="8128" y="0"/>
                    <a:pt x="18161" y="0"/>
                  </a:cubicBezTo>
                  <a:moveTo>
                    <a:pt x="18161" y="36322"/>
                  </a:moveTo>
                  <a:lnTo>
                    <a:pt x="18161" y="18161"/>
                  </a:lnTo>
                  <a:lnTo>
                    <a:pt x="36322" y="18161"/>
                  </a:lnTo>
                  <a:lnTo>
                    <a:pt x="36322" y="5220081"/>
                  </a:lnTo>
                  <a:lnTo>
                    <a:pt x="18161" y="5220081"/>
                  </a:lnTo>
                  <a:lnTo>
                    <a:pt x="18161" y="5201920"/>
                  </a:lnTo>
                  <a:lnTo>
                    <a:pt x="5220081" y="5201920"/>
                  </a:lnTo>
                  <a:lnTo>
                    <a:pt x="5220081" y="5220081"/>
                  </a:lnTo>
                  <a:lnTo>
                    <a:pt x="5201920" y="5220081"/>
                  </a:lnTo>
                  <a:lnTo>
                    <a:pt x="5201920" y="18161"/>
                  </a:lnTo>
                  <a:lnTo>
                    <a:pt x="5220081" y="18161"/>
                  </a:lnTo>
                  <a:lnTo>
                    <a:pt x="5220081" y="36322"/>
                  </a:lnTo>
                  <a:lnTo>
                    <a:pt x="18161" y="36322"/>
                  </a:lnTo>
                  <a:close/>
                </a:path>
              </a:pathLst>
            </a:custGeom>
            <a:solidFill>
              <a:srgbClr val="333333"/>
            </a:solidFill>
          </p:spPr>
        </p:sp>
      </p:grpSp>
      <p:sp>
        <p:nvSpPr>
          <p:cNvPr id="4" name="TextBox 4"/>
          <p:cNvSpPr txBox="1"/>
          <p:nvPr/>
        </p:nvSpPr>
        <p:spPr>
          <a:xfrm>
            <a:off x="8219689" y="8234524"/>
            <a:ext cx="2136982" cy="790575"/>
          </a:xfrm>
          <a:prstGeom prst="rect">
            <a:avLst/>
          </a:prstGeom>
        </p:spPr>
        <p:txBody>
          <a:bodyPr lIns="0" tIns="0" rIns="0" bIns="0" rtlCol="0" anchor="t">
            <a:spAutoFit/>
          </a:bodyPr>
          <a:lstStyle/>
          <a:p>
            <a:pPr algn="ctr">
              <a:lnSpc>
                <a:spcPts val="2999"/>
              </a:lnSpc>
            </a:pPr>
            <a:r>
              <a:rPr lang="en-US" sz="2499" spc="-2">
                <a:solidFill>
                  <a:srgbClr val="FFFF00"/>
                </a:solidFill>
                <a:latin typeface="Arial"/>
              </a:rPr>
              <a:t>Directive Behavior</a:t>
            </a:r>
          </a:p>
        </p:txBody>
      </p:sp>
      <p:sp>
        <p:nvSpPr>
          <p:cNvPr id="5" name="TextBox 5"/>
          <p:cNvSpPr txBox="1"/>
          <p:nvPr/>
        </p:nvSpPr>
        <p:spPr>
          <a:xfrm rot="-5400000">
            <a:off x="4896690" y="4975684"/>
            <a:ext cx="2345422" cy="876300"/>
          </a:xfrm>
          <a:prstGeom prst="rect">
            <a:avLst/>
          </a:prstGeom>
        </p:spPr>
        <p:txBody>
          <a:bodyPr lIns="0" tIns="0" rIns="0" bIns="0" rtlCol="0" anchor="t">
            <a:spAutoFit/>
          </a:bodyPr>
          <a:lstStyle/>
          <a:p>
            <a:pPr algn="ctr">
              <a:lnSpc>
                <a:spcPts val="3239"/>
              </a:lnSpc>
            </a:pPr>
            <a:r>
              <a:rPr lang="en-US" sz="2699" spc="-2">
                <a:solidFill>
                  <a:srgbClr val="FFFF00"/>
                </a:solidFill>
                <a:latin typeface="Arial"/>
              </a:rPr>
              <a:t>Supportive Behavior</a:t>
            </a:r>
          </a:p>
        </p:txBody>
      </p:sp>
      <p:grpSp>
        <p:nvGrpSpPr>
          <p:cNvPr id="6" name="Group 6"/>
          <p:cNvGrpSpPr/>
          <p:nvPr/>
        </p:nvGrpSpPr>
        <p:grpSpPr>
          <a:xfrm>
            <a:off x="6176970" y="2900070"/>
            <a:ext cx="18900" cy="1352160"/>
            <a:chOff x="0" y="0"/>
            <a:chExt cx="17920" cy="1282048"/>
          </a:xfrm>
        </p:grpSpPr>
        <p:sp>
          <p:nvSpPr>
            <p:cNvPr id="7" name="Freeform 7"/>
            <p:cNvSpPr/>
            <p:nvPr/>
          </p:nvSpPr>
          <p:spPr>
            <a:xfrm>
              <a:off x="0" y="9017"/>
              <a:ext cx="17907" cy="1264158"/>
            </a:xfrm>
            <a:custGeom>
              <a:avLst/>
              <a:gdLst/>
              <a:ahLst/>
              <a:cxnLst/>
              <a:rect l="l" t="t" r="r" b="b"/>
              <a:pathLst>
                <a:path w="17907" h="1264158">
                  <a:moveTo>
                    <a:pt x="0" y="1264031"/>
                  </a:moveTo>
                  <a:lnTo>
                    <a:pt x="0" y="0"/>
                  </a:lnTo>
                  <a:lnTo>
                    <a:pt x="17907" y="0"/>
                  </a:lnTo>
                  <a:lnTo>
                    <a:pt x="17907" y="1264158"/>
                  </a:lnTo>
                  <a:close/>
                </a:path>
              </a:pathLst>
            </a:custGeom>
            <a:solidFill>
              <a:srgbClr val="FFFFFF"/>
            </a:solidFill>
          </p:spPr>
        </p:sp>
      </p:grpSp>
      <p:grpSp>
        <p:nvGrpSpPr>
          <p:cNvPr id="8" name="Group 8"/>
          <p:cNvGrpSpPr/>
          <p:nvPr/>
        </p:nvGrpSpPr>
        <p:grpSpPr>
          <a:xfrm>
            <a:off x="6176970" y="6634170"/>
            <a:ext cx="18900" cy="1638360"/>
            <a:chOff x="0" y="0"/>
            <a:chExt cx="17920" cy="1553408"/>
          </a:xfrm>
        </p:grpSpPr>
        <p:sp>
          <p:nvSpPr>
            <p:cNvPr id="9" name="Freeform 9"/>
            <p:cNvSpPr/>
            <p:nvPr/>
          </p:nvSpPr>
          <p:spPr>
            <a:xfrm>
              <a:off x="0" y="9017"/>
              <a:ext cx="17907" cy="1535430"/>
            </a:xfrm>
            <a:custGeom>
              <a:avLst/>
              <a:gdLst/>
              <a:ahLst/>
              <a:cxnLst/>
              <a:rect l="l" t="t" r="r" b="b"/>
              <a:pathLst>
                <a:path w="17907" h="1535430">
                  <a:moveTo>
                    <a:pt x="17907" y="0"/>
                  </a:moveTo>
                  <a:lnTo>
                    <a:pt x="17907" y="1535430"/>
                  </a:lnTo>
                  <a:lnTo>
                    <a:pt x="0" y="1535430"/>
                  </a:lnTo>
                  <a:lnTo>
                    <a:pt x="0" y="0"/>
                  </a:lnTo>
                  <a:close/>
                </a:path>
              </a:pathLst>
            </a:custGeom>
            <a:solidFill>
              <a:srgbClr val="FCFDF7"/>
            </a:solidFill>
          </p:spPr>
        </p:sp>
      </p:grpSp>
      <p:grpSp>
        <p:nvGrpSpPr>
          <p:cNvPr id="10" name="Group 10"/>
          <p:cNvGrpSpPr/>
          <p:nvPr/>
        </p:nvGrpSpPr>
        <p:grpSpPr>
          <a:xfrm>
            <a:off x="6529590" y="8415630"/>
            <a:ext cx="1904580" cy="18900"/>
            <a:chOff x="0" y="0"/>
            <a:chExt cx="1805824" cy="17920"/>
          </a:xfrm>
        </p:grpSpPr>
        <p:sp>
          <p:nvSpPr>
            <p:cNvPr id="11" name="Freeform 11"/>
            <p:cNvSpPr/>
            <p:nvPr/>
          </p:nvSpPr>
          <p:spPr>
            <a:xfrm>
              <a:off x="9017" y="0"/>
              <a:ext cx="1787906" cy="17907"/>
            </a:xfrm>
            <a:custGeom>
              <a:avLst/>
              <a:gdLst/>
              <a:ahLst/>
              <a:cxnLst/>
              <a:rect l="l" t="t" r="r" b="b"/>
              <a:pathLst>
                <a:path w="1787906" h="17907">
                  <a:moveTo>
                    <a:pt x="0" y="0"/>
                  </a:moveTo>
                  <a:lnTo>
                    <a:pt x="1787906" y="0"/>
                  </a:lnTo>
                  <a:lnTo>
                    <a:pt x="1787906" y="17907"/>
                  </a:lnTo>
                  <a:lnTo>
                    <a:pt x="0" y="17907"/>
                  </a:lnTo>
                  <a:close/>
                </a:path>
              </a:pathLst>
            </a:custGeom>
            <a:solidFill>
              <a:srgbClr val="FFFFFF"/>
            </a:solidFill>
          </p:spPr>
        </p:sp>
      </p:grpSp>
      <p:grpSp>
        <p:nvGrpSpPr>
          <p:cNvPr id="12" name="Group 12"/>
          <p:cNvGrpSpPr/>
          <p:nvPr/>
        </p:nvGrpSpPr>
        <p:grpSpPr>
          <a:xfrm>
            <a:off x="10129770" y="8415630"/>
            <a:ext cx="1295460" cy="18900"/>
            <a:chOff x="0" y="0"/>
            <a:chExt cx="1228288" cy="17920"/>
          </a:xfrm>
        </p:grpSpPr>
        <p:sp>
          <p:nvSpPr>
            <p:cNvPr id="13" name="Freeform 13"/>
            <p:cNvSpPr/>
            <p:nvPr/>
          </p:nvSpPr>
          <p:spPr>
            <a:xfrm>
              <a:off x="9017" y="0"/>
              <a:ext cx="1210310" cy="17907"/>
            </a:xfrm>
            <a:custGeom>
              <a:avLst/>
              <a:gdLst/>
              <a:ahLst/>
              <a:cxnLst/>
              <a:rect l="l" t="t" r="r" b="b"/>
              <a:pathLst>
                <a:path w="1210310" h="17907">
                  <a:moveTo>
                    <a:pt x="0" y="0"/>
                  </a:moveTo>
                  <a:lnTo>
                    <a:pt x="1210310" y="0"/>
                  </a:lnTo>
                  <a:lnTo>
                    <a:pt x="1210310" y="17907"/>
                  </a:lnTo>
                  <a:lnTo>
                    <a:pt x="0" y="17907"/>
                  </a:lnTo>
                  <a:close/>
                </a:path>
              </a:pathLst>
            </a:custGeom>
            <a:solidFill>
              <a:srgbClr val="FFFFFF"/>
            </a:solidFill>
          </p:spPr>
        </p:sp>
      </p:grpSp>
      <p:grpSp>
        <p:nvGrpSpPr>
          <p:cNvPr id="14" name="Group 14"/>
          <p:cNvGrpSpPr/>
          <p:nvPr/>
        </p:nvGrpSpPr>
        <p:grpSpPr>
          <a:xfrm>
            <a:off x="6536610" y="2671650"/>
            <a:ext cx="5671080" cy="5524740"/>
            <a:chOff x="0" y="0"/>
            <a:chExt cx="1493618" cy="1455076"/>
          </a:xfrm>
        </p:grpSpPr>
        <p:sp>
          <p:nvSpPr>
            <p:cNvPr id="15" name="Freeform 15"/>
            <p:cNvSpPr/>
            <p:nvPr/>
          </p:nvSpPr>
          <p:spPr>
            <a:xfrm>
              <a:off x="0" y="0"/>
              <a:ext cx="1493618" cy="1455076"/>
            </a:xfrm>
            <a:custGeom>
              <a:avLst/>
              <a:gdLst/>
              <a:ahLst/>
              <a:cxnLst/>
              <a:rect l="l" t="t" r="r" b="b"/>
              <a:pathLst>
                <a:path w="1493618" h="1455076">
                  <a:moveTo>
                    <a:pt x="0" y="0"/>
                  </a:moveTo>
                  <a:lnTo>
                    <a:pt x="1493618" y="0"/>
                  </a:lnTo>
                  <a:lnTo>
                    <a:pt x="1493618" y="1455076"/>
                  </a:lnTo>
                  <a:lnTo>
                    <a:pt x="0" y="1455076"/>
                  </a:lnTo>
                  <a:close/>
                </a:path>
              </a:pathLst>
            </a:custGeom>
            <a:solidFill>
              <a:srgbClr val="FFFFFF"/>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160"/>
                </a:lnSpc>
              </a:pPr>
              <a:endParaRPr/>
            </a:p>
          </p:txBody>
        </p:sp>
      </p:grpSp>
      <p:sp>
        <p:nvSpPr>
          <p:cNvPr id="17" name="TextBox 17"/>
          <p:cNvSpPr txBox="1"/>
          <p:nvPr/>
        </p:nvSpPr>
        <p:spPr>
          <a:xfrm>
            <a:off x="5487829" y="1086094"/>
            <a:ext cx="7250783" cy="936577"/>
          </a:xfrm>
          <a:prstGeom prst="rect">
            <a:avLst/>
          </a:prstGeom>
        </p:spPr>
        <p:txBody>
          <a:bodyPr lIns="0" tIns="0" rIns="0" bIns="0" rtlCol="0" anchor="t">
            <a:spAutoFit/>
          </a:bodyPr>
          <a:lstStyle/>
          <a:p>
            <a:pPr algn="ctr">
              <a:lnSpc>
                <a:spcPts val="6479"/>
              </a:lnSpc>
            </a:pPr>
            <a:r>
              <a:rPr lang="en-US" sz="5399" spc="-1">
                <a:solidFill>
                  <a:srgbClr val="FFFF00"/>
                </a:solidFill>
                <a:latin typeface="Arial Bold"/>
              </a:rPr>
              <a:t>LEADER BEHAVIOR</a:t>
            </a:r>
          </a:p>
        </p:txBody>
      </p:sp>
      <p:sp>
        <p:nvSpPr>
          <p:cNvPr id="18" name="TextBox 18"/>
          <p:cNvSpPr txBox="1"/>
          <p:nvPr/>
        </p:nvSpPr>
        <p:spPr>
          <a:xfrm>
            <a:off x="11458069" y="8277529"/>
            <a:ext cx="648743"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19" name="TextBox 19"/>
          <p:cNvSpPr txBox="1"/>
          <p:nvPr/>
        </p:nvSpPr>
        <p:spPr>
          <a:xfrm>
            <a:off x="5902009" y="8277529"/>
            <a:ext cx="605542"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(LOW)</a:t>
            </a:r>
          </a:p>
        </p:txBody>
      </p:sp>
      <p:sp>
        <p:nvSpPr>
          <p:cNvPr id="20" name="TextBox 20"/>
          <p:cNvSpPr txBox="1"/>
          <p:nvPr/>
        </p:nvSpPr>
        <p:spPr>
          <a:xfrm>
            <a:off x="5873929" y="2600509"/>
            <a:ext cx="648742" cy="275363"/>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21" name="TextBox 21"/>
          <p:cNvSpPr txBox="1"/>
          <p:nvPr/>
        </p:nvSpPr>
        <p:spPr>
          <a:xfrm>
            <a:off x="12550590" y="2624025"/>
            <a:ext cx="4308471" cy="4391025"/>
          </a:xfrm>
          <a:prstGeom prst="rect">
            <a:avLst/>
          </a:prstGeom>
        </p:spPr>
        <p:txBody>
          <a:bodyPr lIns="0" tIns="0" rIns="0" bIns="0" rtlCol="0" anchor="t">
            <a:spAutoFit/>
          </a:bodyPr>
          <a:lstStyle/>
          <a:p>
            <a:pPr algn="l">
              <a:lnSpc>
                <a:spcPts val="2879"/>
              </a:lnSpc>
            </a:pPr>
            <a:r>
              <a:rPr lang="en-US" sz="2399" spc="-1">
                <a:solidFill>
                  <a:srgbClr val="FFFF00"/>
                </a:solidFill>
                <a:latin typeface="Arial Bold"/>
              </a:rPr>
              <a:t>DIRECTIVE BEHAVIOR-</a:t>
            </a:r>
          </a:p>
          <a:p>
            <a:pPr algn="l">
              <a:lnSpc>
                <a:spcPts val="2879"/>
              </a:lnSpc>
            </a:pPr>
            <a:r>
              <a:rPr lang="en-US" sz="2399" spc="-1">
                <a:solidFill>
                  <a:srgbClr val="FFFFFF"/>
                </a:solidFill>
                <a:latin typeface="Arial"/>
              </a:rPr>
              <a:t>the extent to which the leader engages in defining roles, telling what, how, when, where, and if more than one person, who’s to do what in:</a:t>
            </a:r>
          </a:p>
          <a:p>
            <a:pPr algn="l">
              <a:lnSpc>
                <a:spcPts val="2879"/>
              </a:lnSpc>
            </a:pPr>
            <a:endParaRPr lang="en-US" sz="2399" spc="-1">
              <a:solidFill>
                <a:srgbClr val="FFFFFF"/>
              </a:solidFill>
              <a:latin typeface="Arial"/>
            </a:endParaRPr>
          </a:p>
          <a:p>
            <a:pPr marL="308862" lvl="1" indent="-154431" algn="l">
              <a:lnSpc>
                <a:spcPts val="2879"/>
              </a:lnSpc>
              <a:buFont typeface="Arial"/>
              <a:buChar char="•"/>
            </a:pPr>
            <a:r>
              <a:rPr lang="en-US" sz="2399" spc="-1">
                <a:solidFill>
                  <a:srgbClr val="FFFFFF"/>
                </a:solidFill>
                <a:latin typeface="Arial"/>
              </a:rPr>
              <a:t> Goal Setting</a:t>
            </a:r>
          </a:p>
          <a:p>
            <a:pPr marL="308862" lvl="1" indent="-154431" algn="l">
              <a:lnSpc>
                <a:spcPts val="2879"/>
              </a:lnSpc>
              <a:buFont typeface="Arial"/>
              <a:buChar char="•"/>
            </a:pPr>
            <a:r>
              <a:rPr lang="en-US" sz="2399" spc="-1">
                <a:solidFill>
                  <a:srgbClr val="FFFFFF"/>
                </a:solidFill>
                <a:latin typeface="Arial"/>
              </a:rPr>
              <a:t> Organizing</a:t>
            </a:r>
          </a:p>
          <a:p>
            <a:pPr marL="308862" lvl="1" indent="-154431" algn="l">
              <a:lnSpc>
                <a:spcPts val="2879"/>
              </a:lnSpc>
              <a:buFont typeface="Arial"/>
              <a:buChar char="•"/>
            </a:pPr>
            <a:r>
              <a:rPr lang="en-US" sz="2399" spc="-1">
                <a:solidFill>
                  <a:srgbClr val="FFFFFF"/>
                </a:solidFill>
                <a:latin typeface="Arial"/>
              </a:rPr>
              <a:t> Establishing Time Lines</a:t>
            </a:r>
          </a:p>
          <a:p>
            <a:pPr marL="308862" lvl="1" indent="-154431" algn="l">
              <a:lnSpc>
                <a:spcPts val="2879"/>
              </a:lnSpc>
              <a:buFont typeface="Arial"/>
              <a:buChar char="•"/>
            </a:pPr>
            <a:r>
              <a:rPr lang="en-US" sz="2399" spc="-1">
                <a:solidFill>
                  <a:srgbClr val="FFFFFF"/>
                </a:solidFill>
                <a:latin typeface="Arial"/>
              </a:rPr>
              <a:t> Directing</a:t>
            </a:r>
          </a:p>
          <a:p>
            <a:pPr marL="308862" lvl="1" indent="-154431" algn="l">
              <a:lnSpc>
                <a:spcPts val="2879"/>
              </a:lnSpc>
              <a:buFont typeface="Arial"/>
              <a:buChar char="•"/>
            </a:pPr>
            <a:r>
              <a:rPr lang="en-US" sz="2399" spc="-1">
                <a:solidFill>
                  <a:srgbClr val="FFFFFF"/>
                </a:solidFill>
                <a:latin typeface="Arial"/>
              </a:rPr>
              <a:t> Controlling</a:t>
            </a:r>
          </a:p>
        </p:txBody>
      </p:sp>
      <p:sp>
        <p:nvSpPr>
          <p:cNvPr id="22" name="TextBox 22"/>
          <p:cNvSpPr txBox="1"/>
          <p:nvPr/>
        </p:nvSpPr>
        <p:spPr>
          <a:xfrm>
            <a:off x="1308427" y="2738475"/>
            <a:ext cx="4037074" cy="5114925"/>
          </a:xfrm>
          <a:prstGeom prst="rect">
            <a:avLst/>
          </a:prstGeom>
        </p:spPr>
        <p:txBody>
          <a:bodyPr lIns="0" tIns="0" rIns="0" bIns="0" rtlCol="0" anchor="t">
            <a:spAutoFit/>
          </a:bodyPr>
          <a:lstStyle/>
          <a:p>
            <a:pPr algn="l">
              <a:lnSpc>
                <a:spcPts val="2879"/>
              </a:lnSpc>
            </a:pPr>
            <a:r>
              <a:rPr lang="en-US" sz="2399" spc="-1">
                <a:solidFill>
                  <a:srgbClr val="FFFF00"/>
                </a:solidFill>
                <a:latin typeface="Arial Bold"/>
              </a:rPr>
              <a:t>SUPPORTIVE BEHAVIOR-</a:t>
            </a:r>
          </a:p>
          <a:p>
            <a:pPr algn="l">
              <a:lnSpc>
                <a:spcPts val="2879"/>
              </a:lnSpc>
            </a:pPr>
            <a:r>
              <a:rPr lang="en-US" sz="2399" spc="-1">
                <a:solidFill>
                  <a:srgbClr val="FFFFFF"/>
                </a:solidFill>
                <a:latin typeface="Arial"/>
              </a:rPr>
              <a:t>the extent to which a leader engages in two-way (or multi-way) communication, listening, facilitating behaviors, socio-emotional support</a:t>
            </a:r>
          </a:p>
          <a:p>
            <a:pPr algn="l">
              <a:lnSpc>
                <a:spcPts val="2879"/>
              </a:lnSpc>
            </a:pPr>
            <a:r>
              <a:rPr lang="en-US" sz="2399" spc="-1">
                <a:solidFill>
                  <a:srgbClr val="FFFFFF"/>
                </a:solidFill>
                <a:latin typeface="Arial"/>
              </a:rPr>
              <a:t>This entails:</a:t>
            </a:r>
          </a:p>
          <a:p>
            <a:pPr algn="l">
              <a:lnSpc>
                <a:spcPts val="2879"/>
              </a:lnSpc>
            </a:pPr>
            <a:endParaRPr lang="en-US" sz="2399" spc="-1">
              <a:solidFill>
                <a:srgbClr val="FFFFFF"/>
              </a:solidFill>
              <a:latin typeface="Arial"/>
            </a:endParaRPr>
          </a:p>
          <a:p>
            <a:pPr marL="308862" lvl="1" indent="-154431" algn="l">
              <a:lnSpc>
                <a:spcPts val="2879"/>
              </a:lnSpc>
              <a:buFont typeface="Arial"/>
              <a:buChar char="•"/>
            </a:pPr>
            <a:r>
              <a:rPr lang="en-US" sz="2399" spc="-1">
                <a:solidFill>
                  <a:srgbClr val="FFFFFF"/>
                </a:solidFill>
                <a:latin typeface="Arial"/>
              </a:rPr>
              <a:t> Giving Support</a:t>
            </a:r>
          </a:p>
          <a:p>
            <a:pPr marL="308862" lvl="1" indent="-154431" algn="l">
              <a:lnSpc>
                <a:spcPts val="2879"/>
              </a:lnSpc>
              <a:buFont typeface="Arial"/>
              <a:buChar char="•"/>
            </a:pPr>
            <a:r>
              <a:rPr lang="en-US" sz="2399" spc="-1">
                <a:solidFill>
                  <a:srgbClr val="FFFFFF"/>
                </a:solidFill>
                <a:latin typeface="Arial"/>
              </a:rPr>
              <a:t> Communicating</a:t>
            </a:r>
          </a:p>
          <a:p>
            <a:pPr marL="308862" lvl="1" indent="-154431" algn="l">
              <a:lnSpc>
                <a:spcPts val="2879"/>
              </a:lnSpc>
              <a:buFont typeface="Arial"/>
              <a:buChar char="•"/>
            </a:pPr>
            <a:r>
              <a:rPr lang="en-US" sz="2399" spc="-1">
                <a:solidFill>
                  <a:srgbClr val="FFFFFF"/>
                </a:solidFill>
                <a:latin typeface="Arial"/>
              </a:rPr>
              <a:t> Facilitating Interactions</a:t>
            </a:r>
          </a:p>
          <a:p>
            <a:pPr marL="308862" lvl="1" indent="-154431" algn="l">
              <a:lnSpc>
                <a:spcPts val="2879"/>
              </a:lnSpc>
              <a:buFont typeface="Arial"/>
              <a:buChar char="•"/>
            </a:pPr>
            <a:r>
              <a:rPr lang="en-US" sz="2399" spc="-1">
                <a:solidFill>
                  <a:srgbClr val="FFFFFF"/>
                </a:solidFill>
                <a:latin typeface="Arial"/>
              </a:rPr>
              <a:t> Active Listening</a:t>
            </a:r>
          </a:p>
          <a:p>
            <a:pPr marL="308862" lvl="1" indent="-154431" algn="l">
              <a:lnSpc>
                <a:spcPts val="2879"/>
              </a:lnSpc>
              <a:buFont typeface="Arial"/>
              <a:buChar char="•"/>
            </a:pPr>
            <a:r>
              <a:rPr lang="en-US" sz="2399" spc="-1">
                <a:solidFill>
                  <a:srgbClr val="FFFFFF"/>
                </a:solidFill>
                <a:latin typeface="Arial"/>
              </a:rPr>
              <a:t> Providing Feedback</a:t>
            </a:r>
          </a:p>
        </p:txBody>
      </p:sp>
      <p:sp>
        <p:nvSpPr>
          <p:cNvPr id="23" name="AutoShape 23"/>
          <p:cNvSpPr/>
          <p:nvPr/>
        </p:nvSpPr>
        <p:spPr>
          <a:xfrm>
            <a:off x="6507551" y="5319750"/>
            <a:ext cx="5704268" cy="19050"/>
          </a:xfrm>
          <a:prstGeom prst="line">
            <a:avLst/>
          </a:prstGeom>
          <a:ln w="38100" cap="flat">
            <a:solidFill>
              <a:srgbClr val="000000"/>
            </a:solidFill>
            <a:prstDash val="solid"/>
            <a:headEnd type="none" w="sm" len="sm"/>
            <a:tailEnd type="none" w="sm" len="sm"/>
          </a:ln>
        </p:spPr>
      </p:sp>
      <p:sp>
        <p:nvSpPr>
          <p:cNvPr id="24" name="AutoShape 24"/>
          <p:cNvSpPr/>
          <p:nvPr/>
        </p:nvSpPr>
        <p:spPr>
          <a:xfrm flipV="1">
            <a:off x="9372150" y="2671650"/>
            <a:ext cx="0" cy="5524740"/>
          </a:xfrm>
          <a:prstGeom prst="line">
            <a:avLst/>
          </a:prstGeom>
          <a:ln w="38100" cap="flat">
            <a:solidFill>
              <a:srgbClr val="000000"/>
            </a:solidFill>
            <a:prstDash val="solid"/>
            <a:headEnd type="none" w="sm" len="sm"/>
            <a:tailEnd type="none" w="sm" len="sm"/>
          </a:ln>
        </p:spPr>
      </p:sp>
    </p:spTree>
    <p:custDataLst>
      <p:tags r:id="rId1"/>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536610" y="2671650"/>
            <a:ext cx="5524740" cy="5524740"/>
            <a:chOff x="0" y="0"/>
            <a:chExt cx="5238272" cy="5238272"/>
          </a:xfrm>
        </p:grpSpPr>
        <p:sp>
          <p:nvSpPr>
            <p:cNvPr id="3" name="Freeform 3"/>
            <p:cNvSpPr/>
            <p:nvPr/>
          </p:nvSpPr>
          <p:spPr>
            <a:xfrm>
              <a:off x="0" y="0"/>
              <a:ext cx="5238242" cy="5238242"/>
            </a:xfrm>
            <a:custGeom>
              <a:avLst/>
              <a:gdLst/>
              <a:ahLst/>
              <a:cxnLst/>
              <a:rect l="l" t="t" r="r" b="b"/>
              <a:pathLst>
                <a:path w="5238242" h="5238242">
                  <a:moveTo>
                    <a:pt x="18161" y="0"/>
                  </a:moveTo>
                  <a:lnTo>
                    <a:pt x="5220081" y="0"/>
                  </a:lnTo>
                  <a:cubicBezTo>
                    <a:pt x="5230114" y="0"/>
                    <a:pt x="5238242" y="8128"/>
                    <a:pt x="5238242" y="18161"/>
                  </a:cubicBezTo>
                  <a:lnTo>
                    <a:pt x="5238242" y="5220081"/>
                  </a:lnTo>
                  <a:cubicBezTo>
                    <a:pt x="5238242" y="5230114"/>
                    <a:pt x="5230114" y="5238242"/>
                    <a:pt x="5220081" y="5238242"/>
                  </a:cubicBezTo>
                  <a:lnTo>
                    <a:pt x="18161" y="5238242"/>
                  </a:lnTo>
                  <a:cubicBezTo>
                    <a:pt x="8128" y="5238242"/>
                    <a:pt x="0" y="5230114"/>
                    <a:pt x="0" y="5220081"/>
                  </a:cubicBezTo>
                  <a:lnTo>
                    <a:pt x="0" y="18161"/>
                  </a:lnTo>
                  <a:cubicBezTo>
                    <a:pt x="0" y="8128"/>
                    <a:pt x="8128" y="0"/>
                    <a:pt x="18161" y="0"/>
                  </a:cubicBezTo>
                  <a:moveTo>
                    <a:pt x="18161" y="36322"/>
                  </a:moveTo>
                  <a:lnTo>
                    <a:pt x="18161" y="18161"/>
                  </a:lnTo>
                  <a:lnTo>
                    <a:pt x="36322" y="18161"/>
                  </a:lnTo>
                  <a:lnTo>
                    <a:pt x="36322" y="5220081"/>
                  </a:lnTo>
                  <a:lnTo>
                    <a:pt x="18161" y="5220081"/>
                  </a:lnTo>
                  <a:lnTo>
                    <a:pt x="18161" y="5201920"/>
                  </a:lnTo>
                  <a:lnTo>
                    <a:pt x="5220081" y="5201920"/>
                  </a:lnTo>
                  <a:lnTo>
                    <a:pt x="5220081" y="5220081"/>
                  </a:lnTo>
                  <a:lnTo>
                    <a:pt x="5201920" y="5220081"/>
                  </a:lnTo>
                  <a:lnTo>
                    <a:pt x="5201920" y="18161"/>
                  </a:lnTo>
                  <a:lnTo>
                    <a:pt x="5220081" y="18161"/>
                  </a:lnTo>
                  <a:lnTo>
                    <a:pt x="5220081" y="36322"/>
                  </a:lnTo>
                  <a:lnTo>
                    <a:pt x="18161" y="36322"/>
                  </a:lnTo>
                  <a:close/>
                </a:path>
              </a:pathLst>
            </a:custGeom>
            <a:solidFill>
              <a:srgbClr val="333333"/>
            </a:solidFill>
          </p:spPr>
        </p:sp>
      </p:grpSp>
      <p:sp>
        <p:nvSpPr>
          <p:cNvPr id="4" name="TextBox 4"/>
          <p:cNvSpPr txBox="1"/>
          <p:nvPr/>
        </p:nvSpPr>
        <p:spPr>
          <a:xfrm>
            <a:off x="8219689" y="8234524"/>
            <a:ext cx="2136982" cy="790575"/>
          </a:xfrm>
          <a:prstGeom prst="rect">
            <a:avLst/>
          </a:prstGeom>
        </p:spPr>
        <p:txBody>
          <a:bodyPr lIns="0" tIns="0" rIns="0" bIns="0" rtlCol="0" anchor="t">
            <a:spAutoFit/>
          </a:bodyPr>
          <a:lstStyle/>
          <a:p>
            <a:pPr algn="ctr">
              <a:lnSpc>
                <a:spcPts val="2999"/>
              </a:lnSpc>
            </a:pPr>
            <a:r>
              <a:rPr lang="en-US" sz="2499" spc="-2">
                <a:solidFill>
                  <a:srgbClr val="FFFF00"/>
                </a:solidFill>
                <a:latin typeface="Arial"/>
              </a:rPr>
              <a:t>Directive Behavior</a:t>
            </a:r>
          </a:p>
        </p:txBody>
      </p:sp>
      <p:sp>
        <p:nvSpPr>
          <p:cNvPr id="5" name="TextBox 5"/>
          <p:cNvSpPr txBox="1"/>
          <p:nvPr/>
        </p:nvSpPr>
        <p:spPr>
          <a:xfrm rot="-5400000">
            <a:off x="4896690" y="4975684"/>
            <a:ext cx="2345422" cy="876300"/>
          </a:xfrm>
          <a:prstGeom prst="rect">
            <a:avLst/>
          </a:prstGeom>
        </p:spPr>
        <p:txBody>
          <a:bodyPr lIns="0" tIns="0" rIns="0" bIns="0" rtlCol="0" anchor="t">
            <a:spAutoFit/>
          </a:bodyPr>
          <a:lstStyle/>
          <a:p>
            <a:pPr algn="ctr">
              <a:lnSpc>
                <a:spcPts val="3239"/>
              </a:lnSpc>
            </a:pPr>
            <a:r>
              <a:rPr lang="en-US" sz="2699" spc="-2">
                <a:solidFill>
                  <a:srgbClr val="FFFF00"/>
                </a:solidFill>
                <a:latin typeface="Arial"/>
              </a:rPr>
              <a:t>Supportive Behavior</a:t>
            </a:r>
          </a:p>
        </p:txBody>
      </p:sp>
      <p:grpSp>
        <p:nvGrpSpPr>
          <p:cNvPr id="6" name="Group 6"/>
          <p:cNvGrpSpPr/>
          <p:nvPr/>
        </p:nvGrpSpPr>
        <p:grpSpPr>
          <a:xfrm>
            <a:off x="6176970" y="2900070"/>
            <a:ext cx="18900" cy="1352160"/>
            <a:chOff x="0" y="0"/>
            <a:chExt cx="17920" cy="1282048"/>
          </a:xfrm>
        </p:grpSpPr>
        <p:sp>
          <p:nvSpPr>
            <p:cNvPr id="7" name="Freeform 7"/>
            <p:cNvSpPr/>
            <p:nvPr/>
          </p:nvSpPr>
          <p:spPr>
            <a:xfrm>
              <a:off x="0" y="9017"/>
              <a:ext cx="17907" cy="1264158"/>
            </a:xfrm>
            <a:custGeom>
              <a:avLst/>
              <a:gdLst/>
              <a:ahLst/>
              <a:cxnLst/>
              <a:rect l="l" t="t" r="r" b="b"/>
              <a:pathLst>
                <a:path w="17907" h="1264158">
                  <a:moveTo>
                    <a:pt x="0" y="1264031"/>
                  </a:moveTo>
                  <a:lnTo>
                    <a:pt x="0" y="0"/>
                  </a:lnTo>
                  <a:lnTo>
                    <a:pt x="17907" y="0"/>
                  </a:lnTo>
                  <a:lnTo>
                    <a:pt x="17907" y="1264158"/>
                  </a:lnTo>
                  <a:close/>
                </a:path>
              </a:pathLst>
            </a:custGeom>
            <a:solidFill>
              <a:srgbClr val="FFFFFF"/>
            </a:solidFill>
          </p:spPr>
        </p:sp>
      </p:grpSp>
      <p:grpSp>
        <p:nvGrpSpPr>
          <p:cNvPr id="8" name="Group 8"/>
          <p:cNvGrpSpPr/>
          <p:nvPr/>
        </p:nvGrpSpPr>
        <p:grpSpPr>
          <a:xfrm>
            <a:off x="6176970" y="6634170"/>
            <a:ext cx="18900" cy="1638360"/>
            <a:chOff x="0" y="0"/>
            <a:chExt cx="17920" cy="1553408"/>
          </a:xfrm>
        </p:grpSpPr>
        <p:sp>
          <p:nvSpPr>
            <p:cNvPr id="9" name="Freeform 9"/>
            <p:cNvSpPr/>
            <p:nvPr/>
          </p:nvSpPr>
          <p:spPr>
            <a:xfrm>
              <a:off x="0" y="9017"/>
              <a:ext cx="17907" cy="1535430"/>
            </a:xfrm>
            <a:custGeom>
              <a:avLst/>
              <a:gdLst/>
              <a:ahLst/>
              <a:cxnLst/>
              <a:rect l="l" t="t" r="r" b="b"/>
              <a:pathLst>
                <a:path w="17907" h="1535430">
                  <a:moveTo>
                    <a:pt x="17907" y="0"/>
                  </a:moveTo>
                  <a:lnTo>
                    <a:pt x="17907" y="1535430"/>
                  </a:lnTo>
                  <a:lnTo>
                    <a:pt x="0" y="1535430"/>
                  </a:lnTo>
                  <a:lnTo>
                    <a:pt x="0" y="0"/>
                  </a:lnTo>
                  <a:close/>
                </a:path>
              </a:pathLst>
            </a:custGeom>
            <a:solidFill>
              <a:srgbClr val="FCFDF7"/>
            </a:solidFill>
          </p:spPr>
        </p:sp>
      </p:grpSp>
      <p:grpSp>
        <p:nvGrpSpPr>
          <p:cNvPr id="10" name="Group 10"/>
          <p:cNvGrpSpPr/>
          <p:nvPr/>
        </p:nvGrpSpPr>
        <p:grpSpPr>
          <a:xfrm>
            <a:off x="6529590" y="8415630"/>
            <a:ext cx="1904580" cy="18900"/>
            <a:chOff x="0" y="0"/>
            <a:chExt cx="1805824" cy="17920"/>
          </a:xfrm>
        </p:grpSpPr>
        <p:sp>
          <p:nvSpPr>
            <p:cNvPr id="11" name="Freeform 11"/>
            <p:cNvSpPr/>
            <p:nvPr/>
          </p:nvSpPr>
          <p:spPr>
            <a:xfrm>
              <a:off x="9017" y="0"/>
              <a:ext cx="1787906" cy="17907"/>
            </a:xfrm>
            <a:custGeom>
              <a:avLst/>
              <a:gdLst/>
              <a:ahLst/>
              <a:cxnLst/>
              <a:rect l="l" t="t" r="r" b="b"/>
              <a:pathLst>
                <a:path w="1787906" h="17907">
                  <a:moveTo>
                    <a:pt x="0" y="0"/>
                  </a:moveTo>
                  <a:lnTo>
                    <a:pt x="1787906" y="0"/>
                  </a:lnTo>
                  <a:lnTo>
                    <a:pt x="1787906" y="17907"/>
                  </a:lnTo>
                  <a:lnTo>
                    <a:pt x="0" y="17907"/>
                  </a:lnTo>
                  <a:close/>
                </a:path>
              </a:pathLst>
            </a:custGeom>
            <a:solidFill>
              <a:srgbClr val="FFFFFF"/>
            </a:solidFill>
          </p:spPr>
        </p:sp>
      </p:grpSp>
      <p:grpSp>
        <p:nvGrpSpPr>
          <p:cNvPr id="12" name="Group 12"/>
          <p:cNvGrpSpPr/>
          <p:nvPr/>
        </p:nvGrpSpPr>
        <p:grpSpPr>
          <a:xfrm>
            <a:off x="10129770" y="8415630"/>
            <a:ext cx="1295460" cy="18900"/>
            <a:chOff x="0" y="0"/>
            <a:chExt cx="1228288" cy="17920"/>
          </a:xfrm>
        </p:grpSpPr>
        <p:sp>
          <p:nvSpPr>
            <p:cNvPr id="13" name="Freeform 13"/>
            <p:cNvSpPr/>
            <p:nvPr/>
          </p:nvSpPr>
          <p:spPr>
            <a:xfrm>
              <a:off x="9017" y="0"/>
              <a:ext cx="1210310" cy="17907"/>
            </a:xfrm>
            <a:custGeom>
              <a:avLst/>
              <a:gdLst/>
              <a:ahLst/>
              <a:cxnLst/>
              <a:rect l="l" t="t" r="r" b="b"/>
              <a:pathLst>
                <a:path w="1210310" h="17907">
                  <a:moveTo>
                    <a:pt x="0" y="0"/>
                  </a:moveTo>
                  <a:lnTo>
                    <a:pt x="1210310" y="0"/>
                  </a:lnTo>
                  <a:lnTo>
                    <a:pt x="1210310" y="17907"/>
                  </a:lnTo>
                  <a:lnTo>
                    <a:pt x="0" y="17907"/>
                  </a:lnTo>
                  <a:close/>
                </a:path>
              </a:pathLst>
            </a:custGeom>
            <a:solidFill>
              <a:srgbClr val="FFFFFF"/>
            </a:solidFill>
          </p:spPr>
        </p:sp>
      </p:grpSp>
      <p:grpSp>
        <p:nvGrpSpPr>
          <p:cNvPr id="14" name="Group 14"/>
          <p:cNvGrpSpPr/>
          <p:nvPr/>
        </p:nvGrpSpPr>
        <p:grpSpPr>
          <a:xfrm>
            <a:off x="6536610" y="2671650"/>
            <a:ext cx="5671080" cy="5524740"/>
            <a:chOff x="0" y="0"/>
            <a:chExt cx="1493618" cy="1455076"/>
          </a:xfrm>
        </p:grpSpPr>
        <p:sp>
          <p:nvSpPr>
            <p:cNvPr id="15" name="Freeform 15"/>
            <p:cNvSpPr/>
            <p:nvPr/>
          </p:nvSpPr>
          <p:spPr>
            <a:xfrm>
              <a:off x="0" y="0"/>
              <a:ext cx="1493618" cy="1455076"/>
            </a:xfrm>
            <a:custGeom>
              <a:avLst/>
              <a:gdLst/>
              <a:ahLst/>
              <a:cxnLst/>
              <a:rect l="l" t="t" r="r" b="b"/>
              <a:pathLst>
                <a:path w="1493618" h="1455076">
                  <a:moveTo>
                    <a:pt x="0" y="0"/>
                  </a:moveTo>
                  <a:lnTo>
                    <a:pt x="1493618" y="0"/>
                  </a:lnTo>
                  <a:lnTo>
                    <a:pt x="1493618" y="1455076"/>
                  </a:lnTo>
                  <a:lnTo>
                    <a:pt x="0" y="1455076"/>
                  </a:lnTo>
                  <a:close/>
                </a:path>
              </a:pathLst>
            </a:custGeom>
            <a:solidFill>
              <a:srgbClr val="FFFFFF"/>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160"/>
                </a:lnSpc>
              </a:pPr>
              <a:endParaRPr/>
            </a:p>
          </p:txBody>
        </p:sp>
      </p:grpSp>
      <p:sp>
        <p:nvSpPr>
          <p:cNvPr id="17" name="AutoShape 17"/>
          <p:cNvSpPr/>
          <p:nvPr/>
        </p:nvSpPr>
        <p:spPr>
          <a:xfrm>
            <a:off x="6507551" y="5319750"/>
            <a:ext cx="5704268" cy="19050"/>
          </a:xfrm>
          <a:prstGeom prst="line">
            <a:avLst/>
          </a:prstGeom>
          <a:ln w="38100" cap="flat">
            <a:solidFill>
              <a:srgbClr val="000000"/>
            </a:solidFill>
            <a:prstDash val="solid"/>
            <a:headEnd type="none" w="sm" len="sm"/>
            <a:tailEnd type="none" w="sm" len="sm"/>
          </a:ln>
        </p:spPr>
      </p:sp>
      <p:sp>
        <p:nvSpPr>
          <p:cNvPr id="18" name="AutoShape 18"/>
          <p:cNvSpPr/>
          <p:nvPr/>
        </p:nvSpPr>
        <p:spPr>
          <a:xfrm flipV="1">
            <a:off x="9372150" y="2671650"/>
            <a:ext cx="0" cy="5524740"/>
          </a:xfrm>
          <a:prstGeom prst="line">
            <a:avLst/>
          </a:prstGeom>
          <a:ln w="38100" cap="flat">
            <a:solidFill>
              <a:srgbClr val="000000"/>
            </a:solidFill>
            <a:prstDash val="solid"/>
            <a:headEnd type="none" w="sm" len="sm"/>
            <a:tailEnd type="none" w="sm" len="sm"/>
          </a:ln>
        </p:spPr>
      </p:sp>
      <p:grpSp>
        <p:nvGrpSpPr>
          <p:cNvPr id="19" name="Group 19"/>
          <p:cNvGrpSpPr/>
          <p:nvPr/>
        </p:nvGrpSpPr>
        <p:grpSpPr>
          <a:xfrm>
            <a:off x="6560720" y="2638609"/>
            <a:ext cx="2811430" cy="2671616"/>
            <a:chOff x="0" y="0"/>
            <a:chExt cx="740459" cy="703636"/>
          </a:xfrm>
        </p:grpSpPr>
        <p:sp>
          <p:nvSpPr>
            <p:cNvPr id="20" name="Freeform 20"/>
            <p:cNvSpPr/>
            <p:nvPr/>
          </p:nvSpPr>
          <p:spPr>
            <a:xfrm>
              <a:off x="0" y="0"/>
              <a:ext cx="740459" cy="703636"/>
            </a:xfrm>
            <a:custGeom>
              <a:avLst/>
              <a:gdLst/>
              <a:ahLst/>
              <a:cxnLst/>
              <a:rect l="l" t="t" r="r" b="b"/>
              <a:pathLst>
                <a:path w="740459" h="703636">
                  <a:moveTo>
                    <a:pt x="0" y="0"/>
                  </a:moveTo>
                  <a:lnTo>
                    <a:pt x="740459" y="0"/>
                  </a:lnTo>
                  <a:lnTo>
                    <a:pt x="740459" y="703636"/>
                  </a:lnTo>
                  <a:lnTo>
                    <a:pt x="0" y="703636"/>
                  </a:lnTo>
                  <a:close/>
                </a:path>
              </a:pathLst>
            </a:custGeom>
            <a:solidFill>
              <a:srgbClr val="FFFF00"/>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sp>
        <p:nvSpPr>
          <p:cNvPr id="22" name="TextBox 22"/>
          <p:cNvSpPr txBox="1"/>
          <p:nvPr/>
        </p:nvSpPr>
        <p:spPr>
          <a:xfrm>
            <a:off x="5487829" y="1086094"/>
            <a:ext cx="7250783" cy="936577"/>
          </a:xfrm>
          <a:prstGeom prst="rect">
            <a:avLst/>
          </a:prstGeom>
        </p:spPr>
        <p:txBody>
          <a:bodyPr lIns="0" tIns="0" rIns="0" bIns="0" rtlCol="0" anchor="t">
            <a:spAutoFit/>
          </a:bodyPr>
          <a:lstStyle/>
          <a:p>
            <a:pPr algn="ctr">
              <a:lnSpc>
                <a:spcPts val="6479"/>
              </a:lnSpc>
            </a:pPr>
            <a:r>
              <a:rPr lang="en-US" sz="5399" spc="-1">
                <a:solidFill>
                  <a:srgbClr val="FFFF00"/>
                </a:solidFill>
                <a:latin typeface="Arial Bold"/>
              </a:rPr>
              <a:t>LEADER BEHAVIOR</a:t>
            </a:r>
          </a:p>
        </p:txBody>
      </p:sp>
      <p:sp>
        <p:nvSpPr>
          <p:cNvPr id="23" name="TextBox 23"/>
          <p:cNvSpPr txBox="1"/>
          <p:nvPr/>
        </p:nvSpPr>
        <p:spPr>
          <a:xfrm>
            <a:off x="11458069" y="8277529"/>
            <a:ext cx="648743"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24" name="TextBox 24"/>
          <p:cNvSpPr txBox="1"/>
          <p:nvPr/>
        </p:nvSpPr>
        <p:spPr>
          <a:xfrm>
            <a:off x="5902009" y="8277529"/>
            <a:ext cx="605542" cy="275362"/>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(LOW)</a:t>
            </a:r>
          </a:p>
        </p:txBody>
      </p:sp>
      <p:sp>
        <p:nvSpPr>
          <p:cNvPr id="25" name="TextBox 25"/>
          <p:cNvSpPr txBox="1"/>
          <p:nvPr/>
        </p:nvSpPr>
        <p:spPr>
          <a:xfrm>
            <a:off x="5873929" y="2600509"/>
            <a:ext cx="648742" cy="275363"/>
          </a:xfrm>
          <a:prstGeom prst="rect">
            <a:avLst/>
          </a:prstGeom>
        </p:spPr>
        <p:txBody>
          <a:bodyPr lIns="0" tIns="0" rIns="0" bIns="0" rtlCol="0" anchor="t">
            <a:spAutoFit/>
          </a:bodyPr>
          <a:lstStyle/>
          <a:p>
            <a:pPr algn="ctr">
              <a:lnSpc>
                <a:spcPts val="1800"/>
              </a:lnSpc>
            </a:pPr>
            <a:r>
              <a:rPr lang="en-US" sz="1500" spc="-1">
                <a:solidFill>
                  <a:srgbClr val="FF3300"/>
                </a:solidFill>
                <a:latin typeface="Arial"/>
              </a:rPr>
              <a:t>(HIGH)</a:t>
            </a:r>
          </a:p>
        </p:txBody>
      </p:sp>
      <p:sp>
        <p:nvSpPr>
          <p:cNvPr id="26" name="TextBox 26"/>
          <p:cNvSpPr txBox="1"/>
          <p:nvPr/>
        </p:nvSpPr>
        <p:spPr>
          <a:xfrm>
            <a:off x="12550590" y="2624025"/>
            <a:ext cx="4308471" cy="4391025"/>
          </a:xfrm>
          <a:prstGeom prst="rect">
            <a:avLst/>
          </a:prstGeom>
        </p:spPr>
        <p:txBody>
          <a:bodyPr lIns="0" tIns="0" rIns="0" bIns="0" rtlCol="0" anchor="t">
            <a:spAutoFit/>
          </a:bodyPr>
          <a:lstStyle/>
          <a:p>
            <a:pPr algn="l">
              <a:lnSpc>
                <a:spcPts val="2879"/>
              </a:lnSpc>
            </a:pPr>
            <a:r>
              <a:rPr lang="en-US" sz="2399" spc="-1">
                <a:solidFill>
                  <a:srgbClr val="FFFF00"/>
                </a:solidFill>
                <a:latin typeface="Arial Bold"/>
              </a:rPr>
              <a:t>DIRECTIVE BEHAVIOR-</a:t>
            </a:r>
          </a:p>
          <a:p>
            <a:pPr algn="l">
              <a:lnSpc>
                <a:spcPts val="2879"/>
              </a:lnSpc>
            </a:pPr>
            <a:r>
              <a:rPr lang="en-US" sz="2399" spc="-1">
                <a:solidFill>
                  <a:srgbClr val="FFFFFF"/>
                </a:solidFill>
                <a:latin typeface="Arial"/>
              </a:rPr>
              <a:t>the extent to which the leader engages in defining roles, telling what, how, when, where, and if more than one person, who’s to do what in:</a:t>
            </a:r>
          </a:p>
          <a:p>
            <a:pPr algn="l">
              <a:lnSpc>
                <a:spcPts val="2879"/>
              </a:lnSpc>
            </a:pPr>
            <a:endParaRPr lang="en-US" sz="2399" spc="-1">
              <a:solidFill>
                <a:srgbClr val="FFFFFF"/>
              </a:solidFill>
              <a:latin typeface="Arial"/>
            </a:endParaRPr>
          </a:p>
          <a:p>
            <a:pPr marL="308862" lvl="1" indent="-154431" algn="l">
              <a:lnSpc>
                <a:spcPts val="2879"/>
              </a:lnSpc>
              <a:buFont typeface="Arial"/>
              <a:buChar char="•"/>
            </a:pPr>
            <a:r>
              <a:rPr lang="en-US" sz="2399" spc="-1">
                <a:solidFill>
                  <a:srgbClr val="FFFFFF"/>
                </a:solidFill>
                <a:latin typeface="Arial"/>
              </a:rPr>
              <a:t> Goal Setting</a:t>
            </a:r>
          </a:p>
          <a:p>
            <a:pPr marL="308862" lvl="1" indent="-154431" algn="l">
              <a:lnSpc>
                <a:spcPts val="2879"/>
              </a:lnSpc>
              <a:buFont typeface="Arial"/>
              <a:buChar char="•"/>
            </a:pPr>
            <a:r>
              <a:rPr lang="en-US" sz="2399" spc="-1">
                <a:solidFill>
                  <a:srgbClr val="FFFFFF"/>
                </a:solidFill>
                <a:latin typeface="Arial"/>
              </a:rPr>
              <a:t> Organizing</a:t>
            </a:r>
          </a:p>
          <a:p>
            <a:pPr marL="308862" lvl="1" indent="-154431" algn="l">
              <a:lnSpc>
                <a:spcPts val="2879"/>
              </a:lnSpc>
              <a:buFont typeface="Arial"/>
              <a:buChar char="•"/>
            </a:pPr>
            <a:r>
              <a:rPr lang="en-US" sz="2399" spc="-1">
                <a:solidFill>
                  <a:srgbClr val="FFFFFF"/>
                </a:solidFill>
                <a:latin typeface="Arial"/>
              </a:rPr>
              <a:t> Establishing Time Lines</a:t>
            </a:r>
          </a:p>
          <a:p>
            <a:pPr marL="308862" lvl="1" indent="-154431" algn="l">
              <a:lnSpc>
                <a:spcPts val="2879"/>
              </a:lnSpc>
              <a:buFont typeface="Arial"/>
              <a:buChar char="•"/>
            </a:pPr>
            <a:r>
              <a:rPr lang="en-US" sz="2399" spc="-1">
                <a:solidFill>
                  <a:srgbClr val="FFFFFF"/>
                </a:solidFill>
                <a:latin typeface="Arial"/>
              </a:rPr>
              <a:t> Directing</a:t>
            </a:r>
          </a:p>
          <a:p>
            <a:pPr marL="308862" lvl="1" indent="-154431" algn="l">
              <a:lnSpc>
                <a:spcPts val="2879"/>
              </a:lnSpc>
              <a:buFont typeface="Arial"/>
              <a:buChar char="•"/>
            </a:pPr>
            <a:r>
              <a:rPr lang="en-US" sz="2399" spc="-1">
                <a:solidFill>
                  <a:srgbClr val="FFFFFF"/>
                </a:solidFill>
                <a:latin typeface="Arial"/>
              </a:rPr>
              <a:t> Controlling</a:t>
            </a:r>
          </a:p>
        </p:txBody>
      </p:sp>
      <p:sp>
        <p:nvSpPr>
          <p:cNvPr id="27" name="TextBox 27"/>
          <p:cNvSpPr txBox="1"/>
          <p:nvPr/>
        </p:nvSpPr>
        <p:spPr>
          <a:xfrm>
            <a:off x="1308427" y="2738475"/>
            <a:ext cx="4037074" cy="5114925"/>
          </a:xfrm>
          <a:prstGeom prst="rect">
            <a:avLst/>
          </a:prstGeom>
        </p:spPr>
        <p:txBody>
          <a:bodyPr lIns="0" tIns="0" rIns="0" bIns="0" rtlCol="0" anchor="t">
            <a:spAutoFit/>
          </a:bodyPr>
          <a:lstStyle/>
          <a:p>
            <a:pPr algn="l">
              <a:lnSpc>
                <a:spcPts val="2879"/>
              </a:lnSpc>
            </a:pPr>
            <a:r>
              <a:rPr lang="en-US" sz="2399" spc="-1">
                <a:solidFill>
                  <a:srgbClr val="FFFF00"/>
                </a:solidFill>
                <a:latin typeface="Arial Bold"/>
              </a:rPr>
              <a:t>SUPPORTIVE BEHAVIOR-</a:t>
            </a:r>
          </a:p>
          <a:p>
            <a:pPr algn="l">
              <a:lnSpc>
                <a:spcPts val="2879"/>
              </a:lnSpc>
            </a:pPr>
            <a:r>
              <a:rPr lang="en-US" sz="2399" spc="-1">
                <a:solidFill>
                  <a:srgbClr val="FFFFFF"/>
                </a:solidFill>
                <a:latin typeface="Arial"/>
              </a:rPr>
              <a:t>the extent to which a leader engages in two-way (or multi-way) communication, listening, facilitating behaviors, socio-emotional support</a:t>
            </a:r>
          </a:p>
          <a:p>
            <a:pPr algn="l">
              <a:lnSpc>
                <a:spcPts val="2879"/>
              </a:lnSpc>
            </a:pPr>
            <a:r>
              <a:rPr lang="en-US" sz="2399" spc="-1">
                <a:solidFill>
                  <a:srgbClr val="FFFFFF"/>
                </a:solidFill>
                <a:latin typeface="Arial"/>
              </a:rPr>
              <a:t>This entails:</a:t>
            </a:r>
          </a:p>
          <a:p>
            <a:pPr algn="l">
              <a:lnSpc>
                <a:spcPts val="2879"/>
              </a:lnSpc>
            </a:pPr>
            <a:endParaRPr lang="en-US" sz="2399" spc="-1">
              <a:solidFill>
                <a:srgbClr val="FFFFFF"/>
              </a:solidFill>
              <a:latin typeface="Arial"/>
            </a:endParaRPr>
          </a:p>
          <a:p>
            <a:pPr marL="308862" lvl="1" indent="-154431" algn="l">
              <a:lnSpc>
                <a:spcPts val="2879"/>
              </a:lnSpc>
              <a:buFont typeface="Arial"/>
              <a:buChar char="•"/>
            </a:pPr>
            <a:r>
              <a:rPr lang="en-US" sz="2399" spc="-1">
                <a:solidFill>
                  <a:srgbClr val="FFFFFF"/>
                </a:solidFill>
                <a:latin typeface="Arial"/>
              </a:rPr>
              <a:t> Giving Support</a:t>
            </a:r>
          </a:p>
          <a:p>
            <a:pPr marL="308862" lvl="1" indent="-154431" algn="l">
              <a:lnSpc>
                <a:spcPts val="2879"/>
              </a:lnSpc>
              <a:buFont typeface="Arial"/>
              <a:buChar char="•"/>
            </a:pPr>
            <a:r>
              <a:rPr lang="en-US" sz="2399" spc="-1">
                <a:solidFill>
                  <a:srgbClr val="FFFFFF"/>
                </a:solidFill>
                <a:latin typeface="Arial"/>
              </a:rPr>
              <a:t> Communicating</a:t>
            </a:r>
          </a:p>
          <a:p>
            <a:pPr marL="308862" lvl="1" indent="-154431" algn="l">
              <a:lnSpc>
                <a:spcPts val="2879"/>
              </a:lnSpc>
              <a:buFont typeface="Arial"/>
              <a:buChar char="•"/>
            </a:pPr>
            <a:r>
              <a:rPr lang="en-US" sz="2399" spc="-1">
                <a:solidFill>
                  <a:srgbClr val="FFFFFF"/>
                </a:solidFill>
                <a:latin typeface="Arial"/>
              </a:rPr>
              <a:t> Facilitating Interactions</a:t>
            </a:r>
          </a:p>
          <a:p>
            <a:pPr marL="308862" lvl="1" indent="-154431" algn="l">
              <a:lnSpc>
                <a:spcPts val="2879"/>
              </a:lnSpc>
              <a:buFont typeface="Arial"/>
              <a:buChar char="•"/>
            </a:pPr>
            <a:r>
              <a:rPr lang="en-US" sz="2399" spc="-1">
                <a:solidFill>
                  <a:srgbClr val="FFFFFF"/>
                </a:solidFill>
                <a:latin typeface="Arial"/>
              </a:rPr>
              <a:t> Active Listening</a:t>
            </a:r>
          </a:p>
          <a:p>
            <a:pPr marL="308862" lvl="1" indent="-154431" algn="l">
              <a:lnSpc>
                <a:spcPts val="2879"/>
              </a:lnSpc>
              <a:buFont typeface="Arial"/>
              <a:buChar char="•"/>
            </a:pPr>
            <a:r>
              <a:rPr lang="en-US" sz="2399" spc="-1">
                <a:solidFill>
                  <a:srgbClr val="FFFFFF"/>
                </a:solidFill>
                <a:latin typeface="Arial"/>
              </a:rPr>
              <a:t> Providing Feedback</a:t>
            </a:r>
          </a:p>
        </p:txBody>
      </p:sp>
      <p:grpSp>
        <p:nvGrpSpPr>
          <p:cNvPr id="28" name="Group 28"/>
          <p:cNvGrpSpPr/>
          <p:nvPr/>
        </p:nvGrpSpPr>
        <p:grpSpPr>
          <a:xfrm>
            <a:off x="9400452" y="5357850"/>
            <a:ext cx="2811430" cy="2838540"/>
            <a:chOff x="0" y="0"/>
            <a:chExt cx="740459" cy="747599"/>
          </a:xfrm>
        </p:grpSpPr>
        <p:sp>
          <p:nvSpPr>
            <p:cNvPr id="29" name="Freeform 29"/>
            <p:cNvSpPr/>
            <p:nvPr/>
          </p:nvSpPr>
          <p:spPr>
            <a:xfrm>
              <a:off x="0" y="0"/>
              <a:ext cx="740459" cy="747599"/>
            </a:xfrm>
            <a:custGeom>
              <a:avLst/>
              <a:gdLst/>
              <a:ahLst/>
              <a:cxnLst/>
              <a:rect l="l" t="t" r="r" b="b"/>
              <a:pathLst>
                <a:path w="740459" h="747599">
                  <a:moveTo>
                    <a:pt x="0" y="0"/>
                  </a:moveTo>
                  <a:lnTo>
                    <a:pt x="740459" y="0"/>
                  </a:lnTo>
                  <a:lnTo>
                    <a:pt x="740459" y="747599"/>
                  </a:lnTo>
                  <a:lnTo>
                    <a:pt x="0" y="747599"/>
                  </a:lnTo>
                  <a:close/>
                </a:path>
              </a:pathLst>
            </a:custGeom>
            <a:solidFill>
              <a:srgbClr val="FF0000"/>
            </a:solidFill>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sp>
        <p:nvSpPr>
          <p:cNvPr id="31" name="TextBox 31"/>
          <p:cNvSpPr txBox="1"/>
          <p:nvPr/>
        </p:nvSpPr>
        <p:spPr>
          <a:xfrm>
            <a:off x="9698571" y="6095372"/>
            <a:ext cx="2157859" cy="847796"/>
          </a:xfrm>
          <a:prstGeom prst="rect">
            <a:avLst/>
          </a:prstGeom>
        </p:spPr>
        <p:txBody>
          <a:bodyPr lIns="0" tIns="0" rIns="0" bIns="0" rtlCol="0" anchor="t">
            <a:spAutoFit/>
          </a:bodyPr>
          <a:lstStyle/>
          <a:p>
            <a:pPr algn="ctr">
              <a:lnSpc>
                <a:spcPts val="7279"/>
              </a:lnSpc>
            </a:pPr>
            <a:r>
              <a:rPr lang="en-US" sz="4400">
                <a:solidFill>
                  <a:srgbClr val="000000"/>
                </a:solidFill>
                <a:latin typeface="Canva Sans Bold"/>
              </a:rPr>
              <a:t>Style 1</a:t>
            </a:r>
          </a:p>
        </p:txBody>
      </p:sp>
      <p:grpSp>
        <p:nvGrpSpPr>
          <p:cNvPr id="32" name="Group 32"/>
          <p:cNvGrpSpPr/>
          <p:nvPr/>
        </p:nvGrpSpPr>
        <p:grpSpPr>
          <a:xfrm>
            <a:off x="9391200" y="2638609"/>
            <a:ext cx="2811430" cy="2690666"/>
            <a:chOff x="0" y="0"/>
            <a:chExt cx="740459" cy="708653"/>
          </a:xfrm>
        </p:grpSpPr>
        <p:sp>
          <p:nvSpPr>
            <p:cNvPr id="33" name="Freeform 33"/>
            <p:cNvSpPr/>
            <p:nvPr/>
          </p:nvSpPr>
          <p:spPr>
            <a:xfrm>
              <a:off x="0" y="0"/>
              <a:ext cx="740459" cy="708653"/>
            </a:xfrm>
            <a:custGeom>
              <a:avLst/>
              <a:gdLst/>
              <a:ahLst/>
              <a:cxnLst/>
              <a:rect l="l" t="t" r="r" b="b"/>
              <a:pathLst>
                <a:path w="740459" h="708653">
                  <a:moveTo>
                    <a:pt x="0" y="0"/>
                  </a:moveTo>
                  <a:lnTo>
                    <a:pt x="740459" y="0"/>
                  </a:lnTo>
                  <a:lnTo>
                    <a:pt x="740459" y="708653"/>
                  </a:lnTo>
                  <a:lnTo>
                    <a:pt x="0" y="708653"/>
                  </a:lnTo>
                  <a:close/>
                </a:path>
              </a:pathLst>
            </a:custGeom>
            <a:solidFill>
              <a:srgbClr val="FF6600"/>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sp>
        <p:nvSpPr>
          <p:cNvPr id="35" name="TextBox 35"/>
          <p:cNvSpPr txBox="1"/>
          <p:nvPr/>
        </p:nvSpPr>
        <p:spPr>
          <a:xfrm>
            <a:off x="9688599" y="3615474"/>
            <a:ext cx="2177802" cy="847796"/>
          </a:xfrm>
          <a:prstGeom prst="rect">
            <a:avLst/>
          </a:prstGeom>
        </p:spPr>
        <p:txBody>
          <a:bodyPr lIns="0" tIns="0" rIns="0" bIns="0" rtlCol="0" anchor="t">
            <a:spAutoFit/>
          </a:bodyPr>
          <a:lstStyle/>
          <a:p>
            <a:pPr algn="ctr">
              <a:lnSpc>
                <a:spcPts val="7279"/>
              </a:lnSpc>
            </a:pPr>
            <a:r>
              <a:rPr lang="en-US" sz="4400">
                <a:solidFill>
                  <a:srgbClr val="000000"/>
                </a:solidFill>
                <a:latin typeface="Canva Sans Bold"/>
              </a:rPr>
              <a:t>Style 2</a:t>
            </a:r>
          </a:p>
        </p:txBody>
      </p:sp>
      <p:sp>
        <p:nvSpPr>
          <p:cNvPr id="36" name="TextBox 36"/>
          <p:cNvSpPr txBox="1"/>
          <p:nvPr/>
        </p:nvSpPr>
        <p:spPr>
          <a:xfrm>
            <a:off x="6934227" y="3615474"/>
            <a:ext cx="2200126" cy="847796"/>
          </a:xfrm>
          <a:prstGeom prst="rect">
            <a:avLst/>
          </a:prstGeom>
        </p:spPr>
        <p:txBody>
          <a:bodyPr lIns="0" tIns="0" rIns="0" bIns="0" rtlCol="0" anchor="t">
            <a:spAutoFit/>
          </a:bodyPr>
          <a:lstStyle/>
          <a:p>
            <a:pPr algn="ctr">
              <a:lnSpc>
                <a:spcPts val="7279"/>
              </a:lnSpc>
            </a:pPr>
            <a:r>
              <a:rPr lang="en-US" sz="4400" dirty="0">
                <a:solidFill>
                  <a:srgbClr val="000000"/>
                </a:solidFill>
                <a:latin typeface="Canva Sans Bold"/>
              </a:rPr>
              <a:t>Style 3</a:t>
            </a:r>
          </a:p>
        </p:txBody>
      </p:sp>
      <p:grpSp>
        <p:nvGrpSpPr>
          <p:cNvPr id="37" name="Group 37"/>
          <p:cNvGrpSpPr/>
          <p:nvPr/>
        </p:nvGrpSpPr>
        <p:grpSpPr>
          <a:xfrm>
            <a:off x="6548255" y="5357850"/>
            <a:ext cx="2811430" cy="2838540"/>
            <a:chOff x="0" y="0"/>
            <a:chExt cx="740459" cy="747599"/>
          </a:xfrm>
        </p:grpSpPr>
        <p:sp>
          <p:nvSpPr>
            <p:cNvPr id="38" name="Freeform 38"/>
            <p:cNvSpPr/>
            <p:nvPr/>
          </p:nvSpPr>
          <p:spPr>
            <a:xfrm>
              <a:off x="0" y="0"/>
              <a:ext cx="740459" cy="747599"/>
            </a:xfrm>
            <a:custGeom>
              <a:avLst/>
              <a:gdLst/>
              <a:ahLst/>
              <a:cxnLst/>
              <a:rect l="l" t="t" r="r" b="b"/>
              <a:pathLst>
                <a:path w="740459" h="747599">
                  <a:moveTo>
                    <a:pt x="0" y="0"/>
                  </a:moveTo>
                  <a:lnTo>
                    <a:pt x="740459" y="0"/>
                  </a:lnTo>
                  <a:lnTo>
                    <a:pt x="740459" y="747599"/>
                  </a:lnTo>
                  <a:lnTo>
                    <a:pt x="0" y="747599"/>
                  </a:lnTo>
                  <a:close/>
                </a:path>
              </a:pathLst>
            </a:custGeom>
            <a:solidFill>
              <a:srgbClr val="23945A"/>
            </a:solidFill>
          </p:spPr>
        </p:sp>
        <p:sp>
          <p:nvSpPr>
            <p:cNvPr id="39" name="TextBox 39"/>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sp>
        <p:nvSpPr>
          <p:cNvPr id="40" name="TextBox 40"/>
          <p:cNvSpPr txBox="1"/>
          <p:nvPr/>
        </p:nvSpPr>
        <p:spPr>
          <a:xfrm>
            <a:off x="6902750" y="6142997"/>
            <a:ext cx="2220813" cy="847796"/>
          </a:xfrm>
          <a:prstGeom prst="rect">
            <a:avLst/>
          </a:prstGeom>
        </p:spPr>
        <p:txBody>
          <a:bodyPr lIns="0" tIns="0" rIns="0" bIns="0" rtlCol="0" anchor="t">
            <a:spAutoFit/>
          </a:bodyPr>
          <a:lstStyle/>
          <a:p>
            <a:pPr algn="ctr">
              <a:lnSpc>
                <a:spcPts val="7279"/>
              </a:lnSpc>
            </a:pPr>
            <a:r>
              <a:rPr lang="en-US" sz="4400">
                <a:solidFill>
                  <a:srgbClr val="000000"/>
                </a:solidFill>
                <a:latin typeface="Canva Sans Bold"/>
              </a:rPr>
              <a:t>Style 4</a:t>
            </a:r>
          </a:p>
        </p:txBody>
      </p:sp>
    </p:spTree>
    <p:custDataLst>
      <p:tags r:id="rId1"/>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9144000" y="2758239"/>
            <a:ext cx="8130150" cy="5406550"/>
          </a:xfrm>
          <a:custGeom>
            <a:avLst/>
            <a:gdLst/>
            <a:ahLst/>
            <a:cxnLst/>
            <a:rect l="l" t="t" r="r" b="b"/>
            <a:pathLst>
              <a:path w="8130150" h="5406550">
                <a:moveTo>
                  <a:pt x="0" y="0"/>
                </a:moveTo>
                <a:lnTo>
                  <a:pt x="8130150" y="0"/>
                </a:lnTo>
                <a:lnTo>
                  <a:pt x="8130150" y="5406550"/>
                </a:lnTo>
                <a:lnTo>
                  <a:pt x="0" y="5406550"/>
                </a:lnTo>
                <a:lnTo>
                  <a:pt x="0" y="0"/>
                </a:lnTo>
                <a:close/>
              </a:path>
            </a:pathLst>
          </a:custGeom>
          <a:blipFill>
            <a:blip r:embed="rId3"/>
            <a:stretch>
              <a:fillRect/>
            </a:stretch>
          </a:blipFill>
        </p:spPr>
      </p:sp>
      <p:sp>
        <p:nvSpPr>
          <p:cNvPr id="3" name="TextBox 3"/>
          <p:cNvSpPr txBox="1"/>
          <p:nvPr/>
        </p:nvSpPr>
        <p:spPr>
          <a:xfrm>
            <a:off x="4927343" y="863827"/>
            <a:ext cx="8433315" cy="2173605"/>
          </a:xfrm>
          <a:prstGeom prst="rect">
            <a:avLst/>
          </a:prstGeom>
        </p:spPr>
        <p:txBody>
          <a:bodyPr lIns="0" tIns="0" rIns="0" bIns="0" rtlCol="0" anchor="t">
            <a:spAutoFit/>
          </a:bodyPr>
          <a:lstStyle/>
          <a:p>
            <a:pPr algn="ctr">
              <a:lnSpc>
                <a:spcPts val="7919"/>
              </a:lnSpc>
            </a:pPr>
            <a:r>
              <a:rPr lang="en-US" sz="6599" spc="-1">
                <a:solidFill>
                  <a:srgbClr val="FFFF00"/>
                </a:solidFill>
                <a:latin typeface="Arial Bold"/>
              </a:rPr>
              <a:t>Flexibility</a:t>
            </a:r>
          </a:p>
        </p:txBody>
      </p:sp>
      <p:sp>
        <p:nvSpPr>
          <p:cNvPr id="4" name="TextBox 4"/>
          <p:cNvSpPr txBox="1"/>
          <p:nvPr/>
        </p:nvSpPr>
        <p:spPr>
          <a:xfrm>
            <a:off x="1176549" y="3196350"/>
            <a:ext cx="7501588" cy="2265164"/>
          </a:xfrm>
          <a:prstGeom prst="rect">
            <a:avLst/>
          </a:prstGeom>
        </p:spPr>
        <p:txBody>
          <a:bodyPr lIns="0" tIns="0" rIns="0" bIns="0" rtlCol="0" anchor="t">
            <a:spAutoFit/>
          </a:bodyPr>
          <a:lstStyle/>
          <a:p>
            <a:pPr algn="ctr">
              <a:lnSpc>
                <a:spcPts val="5759"/>
              </a:lnSpc>
            </a:pPr>
            <a:r>
              <a:rPr lang="en-US" sz="4799" spc="-1">
                <a:solidFill>
                  <a:srgbClr val="FFFFFF"/>
                </a:solidFill>
                <a:latin typeface="Arial Bold"/>
              </a:rPr>
              <a:t>The ability to use a</a:t>
            </a:r>
          </a:p>
          <a:p>
            <a:pPr algn="ctr">
              <a:lnSpc>
                <a:spcPts val="5759"/>
              </a:lnSpc>
            </a:pPr>
            <a:r>
              <a:rPr lang="en-US" sz="4799" spc="-1">
                <a:solidFill>
                  <a:srgbClr val="FFFFFF"/>
                </a:solidFill>
                <a:latin typeface="Arial Bold"/>
              </a:rPr>
              <a:t> variety of leadership styles</a:t>
            </a:r>
          </a:p>
        </p:txBody>
      </p:sp>
    </p:spTree>
    <p:custDataLst>
      <p:tags r:id="rId1"/>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28700" y="2492542"/>
            <a:ext cx="9609813" cy="6734810"/>
          </a:xfrm>
          <a:prstGeom prst="rect">
            <a:avLst/>
          </a:prstGeom>
        </p:spPr>
        <p:txBody>
          <a:bodyPr lIns="0" tIns="0" rIns="0" bIns="0" rtlCol="0" anchor="t">
            <a:spAutoFit/>
          </a:bodyPr>
          <a:lstStyle/>
          <a:p>
            <a:pPr marL="863599" lvl="1" indent="-431800">
              <a:lnSpc>
                <a:spcPts val="5319"/>
              </a:lnSpc>
              <a:buFont typeface="Arial"/>
              <a:buChar char="•"/>
            </a:pPr>
            <a:r>
              <a:rPr lang="en-US" sz="3999">
                <a:solidFill>
                  <a:srgbClr val="FCFDF7"/>
                </a:solidFill>
                <a:latin typeface="Arial"/>
              </a:rPr>
              <a:t>Developed by Dr. Paul Hersey and Dr. Ken Blanchard in the late 1960's.</a:t>
            </a:r>
          </a:p>
          <a:p>
            <a:pPr marL="863599" lvl="1" indent="-431800">
              <a:lnSpc>
                <a:spcPts val="5319"/>
              </a:lnSpc>
              <a:buFont typeface="Arial"/>
              <a:buChar char="•"/>
            </a:pPr>
            <a:r>
              <a:rPr lang="en-US" sz="3999">
                <a:solidFill>
                  <a:srgbClr val="FCFDF7"/>
                </a:solidFill>
                <a:latin typeface="Arial"/>
              </a:rPr>
              <a:t>Their paths crossed at a conference where Hersey was speaking.</a:t>
            </a:r>
          </a:p>
          <a:p>
            <a:pPr marL="863599" lvl="1" indent="-431800">
              <a:lnSpc>
                <a:spcPts val="5319"/>
              </a:lnSpc>
              <a:buFont typeface="Arial"/>
              <a:buChar char="•"/>
            </a:pPr>
            <a:r>
              <a:rPr lang="en-US" sz="3999">
                <a:solidFill>
                  <a:srgbClr val="FCFDF7"/>
                </a:solidFill>
                <a:latin typeface="Arial"/>
              </a:rPr>
              <a:t>They pulled ideas from other the theories popular at that time.</a:t>
            </a:r>
          </a:p>
          <a:p>
            <a:pPr marL="863599" lvl="1" indent="-431800">
              <a:lnSpc>
                <a:spcPts val="5319"/>
              </a:lnSpc>
              <a:buFont typeface="Arial"/>
              <a:buChar char="•"/>
            </a:pPr>
            <a:r>
              <a:rPr lang="en-US" sz="3999">
                <a:solidFill>
                  <a:srgbClr val="FCFDF7"/>
                </a:solidFill>
                <a:latin typeface="Arial"/>
              </a:rPr>
              <a:t>They jointly published a ground breaking book in 1969 </a:t>
            </a:r>
            <a:r>
              <a:rPr lang="en-US" sz="3999">
                <a:solidFill>
                  <a:srgbClr val="FFFF00"/>
                </a:solidFill>
                <a:latin typeface="Arial Italics"/>
              </a:rPr>
              <a:t>"Management of Organizational Behavior: Utilizing Human Resources."</a:t>
            </a:r>
          </a:p>
        </p:txBody>
      </p:sp>
      <p:sp>
        <p:nvSpPr>
          <p:cNvPr id="3" name="Freeform 3"/>
          <p:cNvSpPr/>
          <p:nvPr/>
        </p:nvSpPr>
        <p:spPr>
          <a:xfrm>
            <a:off x="11756816" y="2343393"/>
            <a:ext cx="4406144" cy="6778682"/>
          </a:xfrm>
          <a:custGeom>
            <a:avLst/>
            <a:gdLst/>
            <a:ahLst/>
            <a:cxnLst/>
            <a:rect l="l" t="t" r="r" b="b"/>
            <a:pathLst>
              <a:path w="4406144" h="6778682">
                <a:moveTo>
                  <a:pt x="0" y="0"/>
                </a:moveTo>
                <a:lnTo>
                  <a:pt x="4406143" y="0"/>
                </a:lnTo>
                <a:lnTo>
                  <a:pt x="4406143" y="6778683"/>
                </a:lnTo>
                <a:lnTo>
                  <a:pt x="0" y="6778683"/>
                </a:lnTo>
                <a:lnTo>
                  <a:pt x="0" y="0"/>
                </a:lnTo>
                <a:close/>
              </a:path>
            </a:pathLst>
          </a:custGeom>
          <a:blipFill>
            <a:blip r:embed="rId3"/>
            <a:stretch>
              <a:fillRect/>
            </a:stretch>
          </a:blipFill>
        </p:spPr>
      </p:sp>
      <p:sp>
        <p:nvSpPr>
          <p:cNvPr id="4" name="TextBox 4"/>
          <p:cNvSpPr txBox="1"/>
          <p:nvPr/>
        </p:nvSpPr>
        <p:spPr>
          <a:xfrm>
            <a:off x="2919573" y="904875"/>
            <a:ext cx="12448854" cy="1038225"/>
          </a:xfrm>
          <a:prstGeom prst="rect">
            <a:avLst/>
          </a:prstGeom>
        </p:spPr>
        <p:txBody>
          <a:bodyPr lIns="0" tIns="0" rIns="0" bIns="0" rtlCol="0" anchor="t">
            <a:spAutoFit/>
          </a:bodyPr>
          <a:lstStyle/>
          <a:p>
            <a:pPr algn="ctr">
              <a:lnSpc>
                <a:spcPts val="7200"/>
              </a:lnSpc>
            </a:pPr>
            <a:r>
              <a:rPr lang="en-US" sz="6000" spc="-1">
                <a:solidFill>
                  <a:srgbClr val="FFFF00"/>
                </a:solidFill>
                <a:latin typeface="Arial Bold"/>
              </a:rPr>
              <a:t>A note on Situational Leadership</a:t>
            </a:r>
          </a:p>
        </p:txBody>
      </p:sp>
    </p:spTree>
    <p:custDataLst>
      <p:tags r:id="rId1"/>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441263" y="836617"/>
            <a:ext cx="11405475" cy="1725750"/>
          </a:xfrm>
          <a:prstGeom prst="rect">
            <a:avLst/>
          </a:prstGeom>
        </p:spPr>
        <p:txBody>
          <a:bodyPr lIns="0" tIns="0" rIns="0" bIns="0" rtlCol="0" anchor="t">
            <a:spAutoFit/>
          </a:bodyPr>
          <a:lstStyle/>
          <a:p>
            <a:pPr algn="ctr">
              <a:lnSpc>
                <a:spcPts val="8639"/>
              </a:lnSpc>
            </a:pPr>
            <a:r>
              <a:rPr lang="en-US" sz="7199" spc="-1">
                <a:solidFill>
                  <a:srgbClr val="FFFF00"/>
                </a:solidFill>
                <a:latin typeface="Arial Bold"/>
              </a:rPr>
              <a:t>Leader Behavior</a:t>
            </a:r>
          </a:p>
        </p:txBody>
      </p:sp>
      <p:sp>
        <p:nvSpPr>
          <p:cNvPr id="3" name="TextBox 3"/>
          <p:cNvSpPr txBox="1"/>
          <p:nvPr/>
        </p:nvSpPr>
        <p:spPr>
          <a:xfrm>
            <a:off x="3441263" y="2865983"/>
            <a:ext cx="11405475" cy="3398901"/>
          </a:xfrm>
          <a:prstGeom prst="rect">
            <a:avLst/>
          </a:prstGeom>
        </p:spPr>
        <p:txBody>
          <a:bodyPr lIns="0" tIns="0" rIns="0" bIns="0" rtlCol="0" anchor="t">
            <a:spAutoFit/>
          </a:bodyPr>
          <a:lstStyle/>
          <a:p>
            <a:pPr algn="l">
              <a:lnSpc>
                <a:spcPts val="7128"/>
              </a:lnSpc>
            </a:pPr>
            <a:r>
              <a:rPr lang="en-US" sz="5400" spc="-1">
                <a:solidFill>
                  <a:srgbClr val="FFFFFF"/>
                </a:solidFill>
                <a:latin typeface="Arial Bold"/>
              </a:rPr>
              <a:t>In all 4 styles, the leader:</a:t>
            </a:r>
          </a:p>
          <a:p>
            <a:pPr marL="1036320" lvl="1" indent="-518160" algn="l">
              <a:lnSpc>
                <a:spcPts val="6336"/>
              </a:lnSpc>
              <a:buFont typeface="Arial"/>
              <a:buChar char="•"/>
            </a:pPr>
            <a:r>
              <a:rPr lang="en-US" sz="4800" spc="-1">
                <a:solidFill>
                  <a:srgbClr val="FFFFFF"/>
                </a:solidFill>
                <a:latin typeface="Arial"/>
              </a:rPr>
              <a:t>sets goals</a:t>
            </a:r>
          </a:p>
          <a:p>
            <a:pPr marL="1036320" lvl="1" indent="-518160" algn="l">
              <a:lnSpc>
                <a:spcPts val="6336"/>
              </a:lnSpc>
              <a:buFont typeface="Arial"/>
              <a:buChar char="•"/>
            </a:pPr>
            <a:r>
              <a:rPr lang="en-US" sz="4800" spc="-1">
                <a:solidFill>
                  <a:srgbClr val="FFFFFF"/>
                </a:solidFill>
                <a:latin typeface="Arial"/>
              </a:rPr>
              <a:t>observes and monitors performance</a:t>
            </a:r>
          </a:p>
          <a:p>
            <a:pPr marL="1036320" lvl="1" indent="-518160" algn="l">
              <a:lnSpc>
                <a:spcPts val="6336"/>
              </a:lnSpc>
              <a:buFont typeface="Arial"/>
              <a:buChar char="•"/>
            </a:pPr>
            <a:r>
              <a:rPr lang="en-US" sz="4800" spc="-1">
                <a:solidFill>
                  <a:srgbClr val="FFFFFF"/>
                </a:solidFill>
                <a:latin typeface="Arial"/>
              </a:rPr>
              <a:t>provides feedback</a:t>
            </a:r>
          </a:p>
        </p:txBody>
      </p:sp>
    </p:spTree>
    <p:custDataLst>
      <p:tags r:id="rId1"/>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441263" y="836617"/>
            <a:ext cx="11405475" cy="1725750"/>
          </a:xfrm>
          <a:prstGeom prst="rect">
            <a:avLst/>
          </a:prstGeom>
        </p:spPr>
        <p:txBody>
          <a:bodyPr lIns="0" tIns="0" rIns="0" bIns="0" rtlCol="0" anchor="t">
            <a:spAutoFit/>
          </a:bodyPr>
          <a:lstStyle/>
          <a:p>
            <a:pPr algn="ctr">
              <a:lnSpc>
                <a:spcPts val="8639"/>
              </a:lnSpc>
            </a:pPr>
            <a:r>
              <a:rPr lang="en-US" sz="7199" spc="-1">
                <a:solidFill>
                  <a:srgbClr val="FFFF00"/>
                </a:solidFill>
                <a:latin typeface="Arial Bold"/>
              </a:rPr>
              <a:t>Leader Behavior</a:t>
            </a:r>
          </a:p>
        </p:txBody>
      </p:sp>
      <p:sp>
        <p:nvSpPr>
          <p:cNvPr id="3" name="TextBox 3"/>
          <p:cNvSpPr txBox="1"/>
          <p:nvPr/>
        </p:nvSpPr>
        <p:spPr>
          <a:xfrm>
            <a:off x="3290868" y="2797482"/>
            <a:ext cx="11555870" cy="5660403"/>
          </a:xfrm>
          <a:prstGeom prst="rect">
            <a:avLst/>
          </a:prstGeom>
        </p:spPr>
        <p:txBody>
          <a:bodyPr lIns="0" tIns="0" rIns="0" bIns="0" rtlCol="0" anchor="t">
            <a:spAutoFit/>
          </a:bodyPr>
          <a:lstStyle/>
          <a:p>
            <a:pPr algn="l">
              <a:lnSpc>
                <a:spcPts val="6949"/>
              </a:lnSpc>
            </a:pPr>
            <a:r>
              <a:rPr lang="en-US" sz="5346" spc="-1">
                <a:solidFill>
                  <a:srgbClr val="FFFFFF"/>
                </a:solidFill>
                <a:latin typeface="Arial Bold"/>
              </a:rPr>
              <a:t>The 4 styles vary in 3 ways:</a:t>
            </a:r>
          </a:p>
          <a:p>
            <a:pPr marL="1025957" lvl="1" indent="-512978" algn="l">
              <a:lnSpc>
                <a:spcPts val="6177"/>
              </a:lnSpc>
              <a:buFont typeface="Arial"/>
              <a:buChar char="•"/>
            </a:pPr>
            <a:r>
              <a:rPr lang="en-US" sz="4752" spc="-1">
                <a:solidFill>
                  <a:srgbClr val="FFFFFF"/>
                </a:solidFill>
                <a:latin typeface="Arial"/>
              </a:rPr>
              <a:t>the </a:t>
            </a:r>
            <a:r>
              <a:rPr lang="en-US" sz="4752" spc="-1">
                <a:solidFill>
                  <a:srgbClr val="FFFFFF"/>
                </a:solidFill>
                <a:latin typeface="Arial Bold"/>
              </a:rPr>
              <a:t>amount </a:t>
            </a:r>
            <a:r>
              <a:rPr lang="en-US" sz="4752" spc="-1">
                <a:solidFill>
                  <a:srgbClr val="FFFFFF"/>
                </a:solidFill>
                <a:latin typeface="Arial"/>
              </a:rPr>
              <a:t>of direction the leader provides</a:t>
            </a:r>
          </a:p>
          <a:p>
            <a:pPr marL="1025957" lvl="1" indent="-512978" algn="l">
              <a:lnSpc>
                <a:spcPts val="6177"/>
              </a:lnSpc>
              <a:buFont typeface="Arial"/>
              <a:buChar char="•"/>
            </a:pPr>
            <a:r>
              <a:rPr lang="en-US" sz="4752" spc="-1">
                <a:solidFill>
                  <a:srgbClr val="FFFFFF"/>
                </a:solidFill>
                <a:latin typeface="Arial"/>
              </a:rPr>
              <a:t>the </a:t>
            </a:r>
            <a:r>
              <a:rPr lang="en-US" sz="4752" spc="-1">
                <a:solidFill>
                  <a:srgbClr val="FFFFFF"/>
                </a:solidFill>
                <a:latin typeface="Arial Bold"/>
              </a:rPr>
              <a:t>amount </a:t>
            </a:r>
            <a:r>
              <a:rPr lang="en-US" sz="4752" spc="-1">
                <a:solidFill>
                  <a:srgbClr val="FFFFFF"/>
                </a:solidFill>
                <a:latin typeface="Arial"/>
              </a:rPr>
              <a:t>of support the leader provides</a:t>
            </a:r>
          </a:p>
          <a:p>
            <a:pPr marL="1025957" lvl="1" indent="-512978" algn="l">
              <a:lnSpc>
                <a:spcPts val="6177"/>
              </a:lnSpc>
              <a:buFont typeface="Arial"/>
              <a:buChar char="•"/>
            </a:pPr>
            <a:r>
              <a:rPr lang="en-US" sz="4752" spc="-1">
                <a:solidFill>
                  <a:srgbClr val="FFFFFF"/>
                </a:solidFill>
                <a:latin typeface="Arial"/>
              </a:rPr>
              <a:t>the </a:t>
            </a:r>
            <a:r>
              <a:rPr lang="en-US" sz="4752" spc="-1">
                <a:solidFill>
                  <a:srgbClr val="FFFFFF"/>
                </a:solidFill>
                <a:latin typeface="Arial Bold"/>
              </a:rPr>
              <a:t>amount </a:t>
            </a:r>
            <a:r>
              <a:rPr lang="en-US" sz="4752" spc="-1">
                <a:solidFill>
                  <a:srgbClr val="FFFFFF"/>
                </a:solidFill>
                <a:latin typeface="Arial"/>
              </a:rPr>
              <a:t>of follower involvement in decision-making</a:t>
            </a:r>
          </a:p>
        </p:txBody>
      </p:sp>
    </p:spTree>
    <p:custDataLst>
      <p:tags r:id="rId1"/>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174653" y="1009650"/>
            <a:ext cx="11976795" cy="1594866"/>
          </a:xfrm>
          <a:prstGeom prst="rect">
            <a:avLst/>
          </a:prstGeom>
        </p:spPr>
        <p:txBody>
          <a:bodyPr lIns="0" tIns="0" rIns="0" bIns="0" rtlCol="0" anchor="t">
            <a:spAutoFit/>
          </a:bodyPr>
          <a:lstStyle/>
          <a:p>
            <a:pPr algn="ctr">
              <a:lnSpc>
                <a:spcPts val="5712"/>
              </a:lnSpc>
            </a:pPr>
            <a:r>
              <a:rPr lang="en-US" sz="5600" spc="-1">
                <a:solidFill>
                  <a:srgbClr val="FFFF00"/>
                </a:solidFill>
                <a:latin typeface="Arial Bold"/>
              </a:rPr>
              <a:t>Effectiveness: How do you know which style to use?</a:t>
            </a:r>
          </a:p>
        </p:txBody>
      </p:sp>
      <p:sp>
        <p:nvSpPr>
          <p:cNvPr id="3" name="TextBox 3"/>
          <p:cNvSpPr txBox="1"/>
          <p:nvPr/>
        </p:nvSpPr>
        <p:spPr>
          <a:xfrm>
            <a:off x="3654103" y="4228739"/>
            <a:ext cx="11291535" cy="3398901"/>
          </a:xfrm>
          <a:prstGeom prst="rect">
            <a:avLst/>
          </a:prstGeom>
        </p:spPr>
        <p:txBody>
          <a:bodyPr lIns="0" tIns="0" rIns="0" bIns="0" rtlCol="0" anchor="t">
            <a:spAutoFit/>
          </a:bodyPr>
          <a:lstStyle/>
          <a:p>
            <a:pPr algn="l">
              <a:lnSpc>
                <a:spcPts val="7128"/>
              </a:lnSpc>
            </a:pPr>
            <a:r>
              <a:rPr lang="en-US" sz="5400" spc="-1">
                <a:solidFill>
                  <a:srgbClr val="FFFFFF"/>
                </a:solidFill>
                <a:latin typeface="Arial Bold"/>
              </a:rPr>
              <a:t>Look at the </a:t>
            </a:r>
            <a:r>
              <a:rPr lang="en-US" sz="5400" u="sng" spc="-1">
                <a:solidFill>
                  <a:srgbClr val="FFFFFF"/>
                </a:solidFill>
                <a:latin typeface="Arial Bold Italics"/>
              </a:rPr>
              <a:t>situational</a:t>
            </a:r>
            <a:r>
              <a:rPr lang="en-US" sz="5400" spc="-1">
                <a:solidFill>
                  <a:srgbClr val="FFFFFF"/>
                </a:solidFill>
                <a:latin typeface="Arial Bold Italics"/>
              </a:rPr>
              <a:t> </a:t>
            </a:r>
            <a:r>
              <a:rPr lang="en-US" sz="5400" u="sng" spc="-1">
                <a:solidFill>
                  <a:srgbClr val="FFFFFF"/>
                </a:solidFill>
                <a:latin typeface="Arial Bold Italics"/>
              </a:rPr>
              <a:t>variables</a:t>
            </a:r>
          </a:p>
          <a:p>
            <a:pPr marL="1036320" lvl="1" indent="-518160" algn="l">
              <a:lnSpc>
                <a:spcPts val="6336"/>
              </a:lnSpc>
              <a:buFont typeface="Arial"/>
              <a:buChar char="•"/>
            </a:pPr>
            <a:r>
              <a:rPr lang="en-US" sz="4800">
                <a:solidFill>
                  <a:srgbClr val="FFFFFF"/>
                </a:solidFill>
                <a:latin typeface="Arial"/>
              </a:rPr>
              <a:t>my boss’s style </a:t>
            </a:r>
          </a:p>
          <a:p>
            <a:pPr marL="1036320" lvl="1" indent="-518160" algn="l">
              <a:lnSpc>
                <a:spcPts val="6336"/>
              </a:lnSpc>
              <a:buFont typeface="Arial"/>
              <a:buChar char="•"/>
            </a:pPr>
            <a:r>
              <a:rPr lang="en-US" sz="4800" spc="-1">
                <a:solidFill>
                  <a:srgbClr val="FFFFFF"/>
                </a:solidFill>
                <a:latin typeface="Arial"/>
              </a:rPr>
              <a:t>corporate culture</a:t>
            </a:r>
          </a:p>
          <a:p>
            <a:pPr marL="1036320" lvl="1" indent="-518160" algn="l">
              <a:lnSpc>
                <a:spcPts val="6336"/>
              </a:lnSpc>
              <a:buFont typeface="Arial"/>
              <a:buChar char="•"/>
            </a:pPr>
            <a:r>
              <a:rPr lang="en-US" sz="4800" spc="-1">
                <a:solidFill>
                  <a:srgbClr val="FFFFFF"/>
                </a:solidFill>
                <a:latin typeface="Arial"/>
              </a:rPr>
              <a:t>amount of change in the organization</a:t>
            </a:r>
          </a:p>
        </p:txBody>
      </p:sp>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155602" y="1009650"/>
            <a:ext cx="11976795" cy="1594866"/>
          </a:xfrm>
          <a:prstGeom prst="rect">
            <a:avLst/>
          </a:prstGeom>
        </p:spPr>
        <p:txBody>
          <a:bodyPr lIns="0" tIns="0" rIns="0" bIns="0" rtlCol="0" anchor="t">
            <a:spAutoFit/>
          </a:bodyPr>
          <a:lstStyle/>
          <a:p>
            <a:pPr algn="ctr">
              <a:lnSpc>
                <a:spcPts val="5712"/>
              </a:lnSpc>
            </a:pPr>
            <a:r>
              <a:rPr lang="en-US" sz="5600" spc="-1">
                <a:solidFill>
                  <a:srgbClr val="FFFF00"/>
                </a:solidFill>
                <a:latin typeface="Arial Bold"/>
              </a:rPr>
              <a:t>Effectiveness: How do you know which style to use?</a:t>
            </a:r>
          </a:p>
        </p:txBody>
      </p:sp>
      <p:sp>
        <p:nvSpPr>
          <p:cNvPr id="3" name="TextBox 3"/>
          <p:cNvSpPr txBox="1"/>
          <p:nvPr/>
        </p:nvSpPr>
        <p:spPr>
          <a:xfrm>
            <a:off x="4355483" y="4265195"/>
            <a:ext cx="9577035" cy="3398901"/>
          </a:xfrm>
          <a:prstGeom prst="rect">
            <a:avLst/>
          </a:prstGeom>
        </p:spPr>
        <p:txBody>
          <a:bodyPr lIns="0" tIns="0" rIns="0" bIns="0" rtlCol="0" anchor="t">
            <a:spAutoFit/>
          </a:bodyPr>
          <a:lstStyle/>
          <a:p>
            <a:pPr algn="l">
              <a:lnSpc>
                <a:spcPts val="7128"/>
              </a:lnSpc>
            </a:pPr>
            <a:r>
              <a:rPr lang="en-US" sz="5400" spc="-1">
                <a:solidFill>
                  <a:srgbClr val="FFFFFF"/>
                </a:solidFill>
                <a:latin typeface="Arial Bold"/>
              </a:rPr>
              <a:t>Look at the </a:t>
            </a:r>
            <a:r>
              <a:rPr lang="en-US" sz="5400" u="sng" spc="-1">
                <a:solidFill>
                  <a:srgbClr val="FFFFFF"/>
                </a:solidFill>
                <a:latin typeface="Arial Bold Italics"/>
              </a:rPr>
              <a:t>task</a:t>
            </a:r>
            <a:r>
              <a:rPr lang="en-US" sz="5400" spc="-1">
                <a:solidFill>
                  <a:srgbClr val="FFFFFF"/>
                </a:solidFill>
                <a:latin typeface="Arial Bold Italics"/>
              </a:rPr>
              <a:t> </a:t>
            </a:r>
            <a:r>
              <a:rPr lang="en-US" sz="5400" u="sng" spc="-1">
                <a:solidFill>
                  <a:srgbClr val="FFFFFF"/>
                </a:solidFill>
                <a:latin typeface="Arial Bold Italics"/>
              </a:rPr>
              <a:t>variables</a:t>
            </a:r>
          </a:p>
          <a:p>
            <a:pPr marL="1036320" lvl="1" indent="-518160" algn="l">
              <a:lnSpc>
                <a:spcPts val="6336"/>
              </a:lnSpc>
              <a:buFont typeface="Arial"/>
              <a:buChar char="•"/>
            </a:pPr>
            <a:r>
              <a:rPr lang="en-US" sz="4800" spc="-1">
                <a:solidFill>
                  <a:srgbClr val="FFFFFF"/>
                </a:solidFill>
                <a:latin typeface="Arial"/>
              </a:rPr>
              <a:t>importance of the task</a:t>
            </a:r>
          </a:p>
          <a:p>
            <a:pPr marL="1036320" lvl="1" indent="-518160" algn="l">
              <a:lnSpc>
                <a:spcPts val="6336"/>
              </a:lnSpc>
              <a:buFont typeface="Arial"/>
              <a:buChar char="•"/>
            </a:pPr>
            <a:r>
              <a:rPr lang="en-US" sz="4800" spc="-1">
                <a:solidFill>
                  <a:srgbClr val="FFFFFF"/>
                </a:solidFill>
                <a:latin typeface="Arial"/>
              </a:rPr>
              <a:t>complexity of the task</a:t>
            </a:r>
          </a:p>
          <a:p>
            <a:pPr marL="1036320" lvl="1" indent="-518160" algn="l">
              <a:lnSpc>
                <a:spcPts val="6336"/>
              </a:lnSpc>
              <a:buFont typeface="Arial"/>
              <a:buChar char="•"/>
            </a:pPr>
            <a:r>
              <a:rPr lang="en-US" sz="4800" spc="-1">
                <a:solidFill>
                  <a:srgbClr val="FFFFFF"/>
                </a:solidFill>
                <a:latin typeface="Arial"/>
              </a:rPr>
              <a:t>timeliness</a:t>
            </a:r>
          </a:p>
        </p:txBody>
      </p:sp>
    </p:spTree>
    <p:custDataLst>
      <p:tags r:id="rId1"/>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155602" y="1009650"/>
            <a:ext cx="11976795" cy="1594866"/>
          </a:xfrm>
          <a:prstGeom prst="rect">
            <a:avLst/>
          </a:prstGeom>
        </p:spPr>
        <p:txBody>
          <a:bodyPr lIns="0" tIns="0" rIns="0" bIns="0" rtlCol="0" anchor="t">
            <a:spAutoFit/>
          </a:bodyPr>
          <a:lstStyle/>
          <a:p>
            <a:pPr algn="ctr">
              <a:lnSpc>
                <a:spcPts val="5712"/>
              </a:lnSpc>
            </a:pPr>
            <a:r>
              <a:rPr lang="en-US" sz="5600" spc="-1">
                <a:solidFill>
                  <a:srgbClr val="FFFF00"/>
                </a:solidFill>
                <a:latin typeface="Arial Bold"/>
              </a:rPr>
              <a:t>Effectiveness: How do you know which style to use?</a:t>
            </a:r>
          </a:p>
        </p:txBody>
      </p:sp>
      <p:sp>
        <p:nvSpPr>
          <p:cNvPr id="3" name="TextBox 3"/>
          <p:cNvSpPr txBox="1"/>
          <p:nvPr/>
        </p:nvSpPr>
        <p:spPr>
          <a:xfrm>
            <a:off x="4127063" y="4177785"/>
            <a:ext cx="10033875" cy="2598801"/>
          </a:xfrm>
          <a:prstGeom prst="rect">
            <a:avLst/>
          </a:prstGeom>
        </p:spPr>
        <p:txBody>
          <a:bodyPr lIns="0" tIns="0" rIns="0" bIns="0" rtlCol="0" anchor="t">
            <a:spAutoFit/>
          </a:bodyPr>
          <a:lstStyle/>
          <a:p>
            <a:pPr algn="l">
              <a:lnSpc>
                <a:spcPts val="7128"/>
              </a:lnSpc>
            </a:pPr>
            <a:r>
              <a:rPr lang="en-US" sz="5400" spc="-1">
                <a:solidFill>
                  <a:srgbClr val="FFFFFF"/>
                </a:solidFill>
                <a:latin typeface="Arial Bold"/>
              </a:rPr>
              <a:t>Look at other</a:t>
            </a:r>
            <a:r>
              <a:rPr lang="en-US" sz="5400" spc="-1">
                <a:solidFill>
                  <a:srgbClr val="FFFFFF"/>
                </a:solidFill>
                <a:latin typeface="Arial Bold Italics"/>
              </a:rPr>
              <a:t> </a:t>
            </a:r>
            <a:r>
              <a:rPr lang="en-US" sz="5400" u="sng" spc="-1">
                <a:solidFill>
                  <a:srgbClr val="FFFFFF"/>
                </a:solidFill>
                <a:latin typeface="Arial Bold Italics"/>
              </a:rPr>
              <a:t>variables</a:t>
            </a:r>
          </a:p>
          <a:p>
            <a:pPr marL="1036320" lvl="1" indent="-518160" algn="l">
              <a:lnSpc>
                <a:spcPts val="6336"/>
              </a:lnSpc>
              <a:buFont typeface="Arial"/>
              <a:buChar char="•"/>
            </a:pPr>
            <a:r>
              <a:rPr lang="en-US" sz="4800" spc="-1">
                <a:solidFill>
                  <a:srgbClr val="FFFFFF"/>
                </a:solidFill>
                <a:latin typeface="Arial"/>
              </a:rPr>
              <a:t>Leader’s preferred style</a:t>
            </a:r>
          </a:p>
          <a:p>
            <a:pPr marL="1036320" lvl="1" indent="-518160" algn="l">
              <a:lnSpc>
                <a:spcPts val="6336"/>
              </a:lnSpc>
              <a:buFont typeface="Arial"/>
              <a:buChar char="•"/>
            </a:pPr>
            <a:r>
              <a:rPr lang="en-US" sz="4800" spc="-1">
                <a:solidFill>
                  <a:srgbClr val="FFFFFF"/>
                </a:solidFill>
                <a:latin typeface="Arial"/>
              </a:rPr>
              <a:t>Follower’s development level</a:t>
            </a:r>
          </a:p>
        </p:txBody>
      </p:sp>
    </p:spTree>
    <p:custDataLst>
      <p:tags r:id="rId1"/>
    </p:custData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927342" y="863828"/>
            <a:ext cx="8433315" cy="2173605"/>
          </a:xfrm>
          <a:prstGeom prst="rect">
            <a:avLst/>
          </a:prstGeom>
        </p:spPr>
        <p:txBody>
          <a:bodyPr lIns="0" tIns="0" rIns="0" bIns="0" rtlCol="0" anchor="t">
            <a:spAutoFit/>
          </a:bodyPr>
          <a:lstStyle/>
          <a:p>
            <a:pPr algn="ctr">
              <a:lnSpc>
                <a:spcPts val="7919"/>
              </a:lnSpc>
            </a:pPr>
            <a:r>
              <a:rPr lang="en-US" sz="6599" spc="-1">
                <a:solidFill>
                  <a:srgbClr val="FFFF00"/>
                </a:solidFill>
                <a:latin typeface="Arial Bold"/>
              </a:rPr>
              <a:t>Diagnosis</a:t>
            </a:r>
          </a:p>
        </p:txBody>
      </p:sp>
      <p:sp>
        <p:nvSpPr>
          <p:cNvPr id="3" name="TextBox 3"/>
          <p:cNvSpPr txBox="1"/>
          <p:nvPr/>
        </p:nvSpPr>
        <p:spPr>
          <a:xfrm>
            <a:off x="5197883" y="2942183"/>
            <a:ext cx="7862535" cy="3042047"/>
          </a:xfrm>
          <a:prstGeom prst="rect">
            <a:avLst/>
          </a:prstGeom>
        </p:spPr>
        <p:txBody>
          <a:bodyPr lIns="0" tIns="0" rIns="0" bIns="0" rtlCol="0" anchor="t">
            <a:spAutoFit/>
          </a:bodyPr>
          <a:lstStyle/>
          <a:p>
            <a:pPr algn="ctr">
              <a:lnSpc>
                <a:spcPts val="5831"/>
              </a:lnSpc>
            </a:pPr>
            <a:r>
              <a:rPr lang="en-US" sz="4859" spc="-1" dirty="0">
                <a:solidFill>
                  <a:srgbClr val="FFFFFF"/>
                </a:solidFill>
                <a:latin typeface="Arial Bold"/>
              </a:rPr>
              <a:t>The ability to assess an employee's development level with regard to</a:t>
            </a:r>
          </a:p>
          <a:p>
            <a:pPr algn="ctr">
              <a:lnSpc>
                <a:spcPts val="5831"/>
              </a:lnSpc>
            </a:pPr>
            <a:r>
              <a:rPr lang="en-US" sz="4859" spc="-1" dirty="0">
                <a:solidFill>
                  <a:srgbClr val="FFFFFF"/>
                </a:solidFill>
                <a:latin typeface="Arial Bold"/>
              </a:rPr>
              <a:t> the task at hand</a:t>
            </a:r>
          </a:p>
        </p:txBody>
      </p:sp>
    </p:spTree>
    <p:custDataLst>
      <p:tags r:id="rId1"/>
    </p:custData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098362" y="960982"/>
            <a:ext cx="11976795" cy="1373505"/>
          </a:xfrm>
          <a:prstGeom prst="rect">
            <a:avLst/>
          </a:prstGeom>
        </p:spPr>
        <p:txBody>
          <a:bodyPr lIns="0" tIns="0" rIns="0" bIns="0" rtlCol="0" anchor="t">
            <a:spAutoFit/>
          </a:bodyPr>
          <a:lstStyle/>
          <a:p>
            <a:pPr algn="ctr">
              <a:lnSpc>
                <a:spcPts val="6731"/>
              </a:lnSpc>
            </a:pPr>
            <a:r>
              <a:rPr lang="en-US" sz="6599" spc="-1">
                <a:solidFill>
                  <a:srgbClr val="FFFF00"/>
                </a:solidFill>
                <a:latin typeface="Arial Bold"/>
              </a:rPr>
              <a:t>Development Levels Defined</a:t>
            </a:r>
          </a:p>
        </p:txBody>
      </p:sp>
      <p:sp>
        <p:nvSpPr>
          <p:cNvPr id="3" name="TextBox 3"/>
          <p:cNvSpPr txBox="1"/>
          <p:nvPr/>
        </p:nvSpPr>
        <p:spPr>
          <a:xfrm>
            <a:off x="5163510" y="4172135"/>
            <a:ext cx="7846501" cy="1953006"/>
          </a:xfrm>
          <a:prstGeom prst="rect">
            <a:avLst/>
          </a:prstGeom>
        </p:spPr>
        <p:txBody>
          <a:bodyPr lIns="0" tIns="0" rIns="0" bIns="0" rtlCol="0" anchor="t">
            <a:spAutoFit/>
          </a:bodyPr>
          <a:lstStyle/>
          <a:p>
            <a:pPr algn="ctr">
              <a:lnSpc>
                <a:spcPts val="7392"/>
              </a:lnSpc>
            </a:pPr>
            <a:r>
              <a:rPr lang="en-US" sz="5600">
                <a:solidFill>
                  <a:srgbClr val="FFFFFF"/>
                </a:solidFill>
                <a:latin typeface="Arial Bold"/>
              </a:rPr>
              <a:t>Competence Commitment</a:t>
            </a:r>
          </a:p>
        </p:txBody>
      </p:sp>
    </p:spTree>
    <p:custDataLst>
      <p:tags r:id="rId1"/>
    </p:custData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098362" y="960982"/>
            <a:ext cx="11976795" cy="1373505"/>
          </a:xfrm>
          <a:prstGeom prst="rect">
            <a:avLst/>
          </a:prstGeom>
        </p:spPr>
        <p:txBody>
          <a:bodyPr lIns="0" tIns="0" rIns="0" bIns="0" rtlCol="0" anchor="t">
            <a:spAutoFit/>
          </a:bodyPr>
          <a:lstStyle/>
          <a:p>
            <a:pPr algn="ctr">
              <a:lnSpc>
                <a:spcPts val="6731"/>
              </a:lnSpc>
            </a:pPr>
            <a:r>
              <a:rPr lang="en-US" sz="6599" spc="-1">
                <a:solidFill>
                  <a:srgbClr val="FFFF00"/>
                </a:solidFill>
                <a:latin typeface="Arial Bold"/>
              </a:rPr>
              <a:t>Development Levels Defined</a:t>
            </a:r>
          </a:p>
        </p:txBody>
      </p:sp>
      <p:sp>
        <p:nvSpPr>
          <p:cNvPr id="3" name="TextBox 3"/>
          <p:cNvSpPr txBox="1"/>
          <p:nvPr/>
        </p:nvSpPr>
        <p:spPr>
          <a:xfrm>
            <a:off x="4241273" y="3509852"/>
            <a:ext cx="9805455" cy="2598801"/>
          </a:xfrm>
          <a:prstGeom prst="rect">
            <a:avLst/>
          </a:prstGeom>
        </p:spPr>
        <p:txBody>
          <a:bodyPr lIns="0" tIns="0" rIns="0" bIns="0" rtlCol="0" anchor="t">
            <a:spAutoFit/>
          </a:bodyPr>
          <a:lstStyle/>
          <a:p>
            <a:pPr algn="l">
              <a:lnSpc>
                <a:spcPts val="7128"/>
              </a:lnSpc>
            </a:pPr>
            <a:r>
              <a:rPr lang="en-US" sz="5400" spc="-1">
                <a:solidFill>
                  <a:srgbClr val="FFFFFF"/>
                </a:solidFill>
                <a:latin typeface="Arial Bold"/>
              </a:rPr>
              <a:t>Competence</a:t>
            </a:r>
          </a:p>
          <a:p>
            <a:pPr marL="1036320" lvl="1" indent="-518160" algn="l">
              <a:lnSpc>
                <a:spcPts val="6336"/>
              </a:lnSpc>
              <a:buFont typeface="Arial"/>
              <a:buChar char="•"/>
            </a:pPr>
            <a:r>
              <a:rPr lang="en-US" sz="4800" spc="-1">
                <a:solidFill>
                  <a:srgbClr val="FFFFFF"/>
                </a:solidFill>
                <a:latin typeface="Arial"/>
              </a:rPr>
              <a:t>task relevant knowledge</a:t>
            </a:r>
          </a:p>
          <a:p>
            <a:pPr marL="1036320" lvl="1" indent="-518160" algn="l">
              <a:lnSpc>
                <a:spcPts val="6336"/>
              </a:lnSpc>
              <a:buFont typeface="Arial"/>
              <a:buChar char="•"/>
            </a:pPr>
            <a:r>
              <a:rPr lang="en-US" sz="4800" spc="-1">
                <a:solidFill>
                  <a:srgbClr val="FFFFFF"/>
                </a:solidFill>
                <a:latin typeface="Arial"/>
              </a:rPr>
              <a:t>transferable skills</a:t>
            </a:r>
          </a:p>
        </p:txBody>
      </p:sp>
    </p:spTree>
    <p:custDataLst>
      <p:tags r:id="rId1"/>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098362" y="960982"/>
            <a:ext cx="11976795" cy="1373505"/>
          </a:xfrm>
          <a:prstGeom prst="rect">
            <a:avLst/>
          </a:prstGeom>
        </p:spPr>
        <p:txBody>
          <a:bodyPr lIns="0" tIns="0" rIns="0" bIns="0" rtlCol="0" anchor="t">
            <a:spAutoFit/>
          </a:bodyPr>
          <a:lstStyle/>
          <a:p>
            <a:pPr algn="ctr">
              <a:lnSpc>
                <a:spcPts val="6731"/>
              </a:lnSpc>
            </a:pPr>
            <a:r>
              <a:rPr lang="en-US" sz="6599" spc="-1">
                <a:solidFill>
                  <a:srgbClr val="FFFF00"/>
                </a:solidFill>
                <a:latin typeface="Arial Bold"/>
              </a:rPr>
              <a:t>Development Levels Defined</a:t>
            </a:r>
          </a:p>
        </p:txBody>
      </p:sp>
      <p:sp>
        <p:nvSpPr>
          <p:cNvPr id="3" name="TextBox 3"/>
          <p:cNvSpPr txBox="1"/>
          <p:nvPr/>
        </p:nvSpPr>
        <p:spPr>
          <a:xfrm>
            <a:off x="5706117" y="3590885"/>
            <a:ext cx="6875766" cy="2598801"/>
          </a:xfrm>
          <a:prstGeom prst="rect">
            <a:avLst/>
          </a:prstGeom>
        </p:spPr>
        <p:txBody>
          <a:bodyPr lIns="0" tIns="0" rIns="0" bIns="0" rtlCol="0" anchor="t">
            <a:spAutoFit/>
          </a:bodyPr>
          <a:lstStyle/>
          <a:p>
            <a:pPr algn="l">
              <a:lnSpc>
                <a:spcPts val="7128"/>
              </a:lnSpc>
            </a:pPr>
            <a:r>
              <a:rPr lang="en-US" sz="5400" spc="-1">
                <a:solidFill>
                  <a:srgbClr val="FFFFFF"/>
                </a:solidFill>
                <a:latin typeface="Arial Bold"/>
              </a:rPr>
              <a:t>Commitment</a:t>
            </a:r>
          </a:p>
          <a:p>
            <a:pPr marL="1036320" lvl="1" indent="-518160" algn="l">
              <a:lnSpc>
                <a:spcPts val="6336"/>
              </a:lnSpc>
              <a:buFont typeface="Arial"/>
              <a:buChar char="•"/>
            </a:pPr>
            <a:r>
              <a:rPr lang="en-US" sz="4800" spc="-1">
                <a:solidFill>
                  <a:srgbClr val="FFFFFF"/>
                </a:solidFill>
                <a:latin typeface="Arial"/>
              </a:rPr>
              <a:t>motivation</a:t>
            </a:r>
          </a:p>
          <a:p>
            <a:pPr marL="1036320" lvl="1" indent="-518160" algn="l">
              <a:lnSpc>
                <a:spcPts val="6336"/>
              </a:lnSpc>
              <a:buFont typeface="Arial"/>
              <a:buChar char="•"/>
            </a:pPr>
            <a:r>
              <a:rPr lang="en-US" sz="4800" spc="-1">
                <a:solidFill>
                  <a:srgbClr val="FFFFFF"/>
                </a:solidFill>
                <a:latin typeface="Arial"/>
              </a:rPr>
              <a:t>confidence</a:t>
            </a:r>
          </a:p>
        </p:txBody>
      </p:sp>
    </p:spTree>
    <p:custDataLst>
      <p:tags r:id="rId1"/>
    </p:custData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441263" y="1208092"/>
            <a:ext cx="11405475" cy="1697175"/>
          </a:xfrm>
          <a:prstGeom prst="rect">
            <a:avLst/>
          </a:prstGeom>
        </p:spPr>
        <p:txBody>
          <a:bodyPr lIns="0" tIns="0" rIns="0" bIns="0" rtlCol="0" anchor="t">
            <a:spAutoFit/>
          </a:bodyPr>
          <a:lstStyle/>
          <a:p>
            <a:pPr algn="l">
              <a:lnSpc>
                <a:spcPts val="7199"/>
              </a:lnSpc>
            </a:pPr>
            <a:r>
              <a:rPr lang="en-US" sz="5999" spc="-1">
                <a:solidFill>
                  <a:srgbClr val="FFFF00"/>
                </a:solidFill>
                <a:latin typeface="Arial Bold"/>
              </a:rPr>
              <a:t>Development Level 1</a:t>
            </a:r>
          </a:p>
        </p:txBody>
      </p:sp>
      <p:grpSp>
        <p:nvGrpSpPr>
          <p:cNvPr id="3" name="Group 3"/>
          <p:cNvGrpSpPr/>
          <p:nvPr/>
        </p:nvGrpSpPr>
        <p:grpSpPr>
          <a:xfrm>
            <a:off x="3650580" y="3345840"/>
            <a:ext cx="10758420" cy="4776300"/>
            <a:chOff x="0" y="0"/>
            <a:chExt cx="10200576" cy="4528640"/>
          </a:xfrm>
        </p:grpSpPr>
        <p:sp>
          <p:nvSpPr>
            <p:cNvPr id="4" name="Freeform 4"/>
            <p:cNvSpPr/>
            <p:nvPr/>
          </p:nvSpPr>
          <p:spPr>
            <a:xfrm>
              <a:off x="6604" y="6604"/>
              <a:ext cx="10187305" cy="4515358"/>
            </a:xfrm>
            <a:custGeom>
              <a:avLst/>
              <a:gdLst/>
              <a:ahLst/>
              <a:cxnLst/>
              <a:rect l="l" t="t" r="r" b="b"/>
              <a:pathLst>
                <a:path w="10187305" h="4515358">
                  <a:moveTo>
                    <a:pt x="0" y="0"/>
                  </a:moveTo>
                  <a:lnTo>
                    <a:pt x="10187305" y="0"/>
                  </a:lnTo>
                  <a:lnTo>
                    <a:pt x="10187305" y="4515358"/>
                  </a:lnTo>
                  <a:lnTo>
                    <a:pt x="0" y="4515358"/>
                  </a:lnTo>
                  <a:close/>
                </a:path>
              </a:pathLst>
            </a:custGeom>
            <a:solidFill>
              <a:srgbClr val="000000"/>
            </a:solidFill>
          </p:spPr>
        </p:sp>
        <p:sp>
          <p:nvSpPr>
            <p:cNvPr id="5" name="Freeform 5"/>
            <p:cNvSpPr/>
            <p:nvPr/>
          </p:nvSpPr>
          <p:spPr>
            <a:xfrm>
              <a:off x="0" y="0"/>
              <a:ext cx="10200513" cy="4528566"/>
            </a:xfrm>
            <a:custGeom>
              <a:avLst/>
              <a:gdLst/>
              <a:ahLst/>
              <a:cxnLst/>
              <a:rect l="l" t="t" r="r" b="b"/>
              <a:pathLst>
                <a:path w="10200513" h="4528566">
                  <a:moveTo>
                    <a:pt x="6604" y="0"/>
                  </a:moveTo>
                  <a:lnTo>
                    <a:pt x="10193909" y="0"/>
                  </a:lnTo>
                  <a:cubicBezTo>
                    <a:pt x="10197592" y="0"/>
                    <a:pt x="10200513" y="2921"/>
                    <a:pt x="10200513" y="6604"/>
                  </a:cubicBezTo>
                  <a:lnTo>
                    <a:pt x="10200513" y="4521962"/>
                  </a:lnTo>
                  <a:cubicBezTo>
                    <a:pt x="10200513" y="4525645"/>
                    <a:pt x="10197592" y="4528566"/>
                    <a:pt x="10193909" y="4528566"/>
                  </a:cubicBezTo>
                  <a:lnTo>
                    <a:pt x="6604" y="4528566"/>
                  </a:lnTo>
                  <a:cubicBezTo>
                    <a:pt x="2921" y="4528566"/>
                    <a:pt x="0" y="4525645"/>
                    <a:pt x="0" y="4521962"/>
                  </a:cubicBezTo>
                  <a:lnTo>
                    <a:pt x="0" y="6604"/>
                  </a:lnTo>
                  <a:cubicBezTo>
                    <a:pt x="0" y="2921"/>
                    <a:pt x="2921" y="0"/>
                    <a:pt x="6604" y="0"/>
                  </a:cubicBezTo>
                  <a:moveTo>
                    <a:pt x="6604" y="13335"/>
                  </a:moveTo>
                  <a:lnTo>
                    <a:pt x="6604" y="6604"/>
                  </a:lnTo>
                  <a:lnTo>
                    <a:pt x="13208" y="6604"/>
                  </a:lnTo>
                  <a:lnTo>
                    <a:pt x="13208" y="4521962"/>
                  </a:lnTo>
                  <a:lnTo>
                    <a:pt x="6604" y="4521962"/>
                  </a:lnTo>
                  <a:lnTo>
                    <a:pt x="6604" y="4515358"/>
                  </a:lnTo>
                  <a:lnTo>
                    <a:pt x="10193909" y="4515358"/>
                  </a:lnTo>
                  <a:lnTo>
                    <a:pt x="10193909" y="4521962"/>
                  </a:lnTo>
                  <a:lnTo>
                    <a:pt x="10187305" y="4521962"/>
                  </a:lnTo>
                  <a:lnTo>
                    <a:pt x="10187305" y="6604"/>
                  </a:lnTo>
                  <a:lnTo>
                    <a:pt x="10193909" y="6604"/>
                  </a:lnTo>
                  <a:lnTo>
                    <a:pt x="10193909" y="13208"/>
                  </a:lnTo>
                  <a:lnTo>
                    <a:pt x="6604" y="13208"/>
                  </a:lnTo>
                  <a:close/>
                </a:path>
              </a:pathLst>
            </a:custGeom>
            <a:solidFill>
              <a:srgbClr val="000000"/>
            </a:solidFill>
          </p:spPr>
        </p:sp>
      </p:grpSp>
      <p:grpSp>
        <p:nvGrpSpPr>
          <p:cNvPr id="6" name="Group 6"/>
          <p:cNvGrpSpPr/>
          <p:nvPr/>
        </p:nvGrpSpPr>
        <p:grpSpPr>
          <a:xfrm>
            <a:off x="3536100" y="3231360"/>
            <a:ext cx="10758420" cy="4776840"/>
            <a:chOff x="0" y="0"/>
            <a:chExt cx="10200576" cy="4529152"/>
          </a:xfrm>
        </p:grpSpPr>
        <p:sp>
          <p:nvSpPr>
            <p:cNvPr id="7" name="Freeform 7"/>
            <p:cNvSpPr/>
            <p:nvPr/>
          </p:nvSpPr>
          <p:spPr>
            <a:xfrm>
              <a:off x="6604" y="6604"/>
              <a:ext cx="10187305" cy="4515866"/>
            </a:xfrm>
            <a:custGeom>
              <a:avLst/>
              <a:gdLst/>
              <a:ahLst/>
              <a:cxnLst/>
              <a:rect l="l" t="t" r="r" b="b"/>
              <a:pathLst>
                <a:path w="10187305" h="4515866">
                  <a:moveTo>
                    <a:pt x="0" y="0"/>
                  </a:moveTo>
                  <a:lnTo>
                    <a:pt x="10187305" y="0"/>
                  </a:lnTo>
                  <a:lnTo>
                    <a:pt x="10187305" y="4515866"/>
                  </a:lnTo>
                  <a:lnTo>
                    <a:pt x="0" y="4515866"/>
                  </a:lnTo>
                  <a:close/>
                </a:path>
              </a:pathLst>
            </a:custGeom>
            <a:solidFill>
              <a:srgbClr val="FFFFFF"/>
            </a:solidFill>
          </p:spPr>
        </p:sp>
        <p:sp>
          <p:nvSpPr>
            <p:cNvPr id="8" name="Freeform 8"/>
            <p:cNvSpPr/>
            <p:nvPr/>
          </p:nvSpPr>
          <p:spPr>
            <a:xfrm>
              <a:off x="0" y="0"/>
              <a:ext cx="10200513" cy="4529074"/>
            </a:xfrm>
            <a:custGeom>
              <a:avLst/>
              <a:gdLst/>
              <a:ahLst/>
              <a:cxnLst/>
              <a:rect l="l" t="t" r="r" b="b"/>
              <a:pathLst>
                <a:path w="10200513" h="4529074">
                  <a:moveTo>
                    <a:pt x="6604" y="0"/>
                  </a:moveTo>
                  <a:lnTo>
                    <a:pt x="10193909" y="0"/>
                  </a:lnTo>
                  <a:cubicBezTo>
                    <a:pt x="10197592" y="0"/>
                    <a:pt x="10200513" y="2921"/>
                    <a:pt x="10200513" y="6604"/>
                  </a:cubicBezTo>
                  <a:lnTo>
                    <a:pt x="10200513" y="4522470"/>
                  </a:lnTo>
                  <a:cubicBezTo>
                    <a:pt x="10200513" y="4526153"/>
                    <a:pt x="10197592" y="4529074"/>
                    <a:pt x="10193909" y="4529074"/>
                  </a:cubicBezTo>
                  <a:lnTo>
                    <a:pt x="6604" y="4529074"/>
                  </a:lnTo>
                  <a:cubicBezTo>
                    <a:pt x="2921" y="4529074"/>
                    <a:pt x="0" y="4526153"/>
                    <a:pt x="0" y="4522470"/>
                  </a:cubicBezTo>
                  <a:lnTo>
                    <a:pt x="0" y="6604"/>
                  </a:lnTo>
                  <a:cubicBezTo>
                    <a:pt x="0" y="2921"/>
                    <a:pt x="2921" y="0"/>
                    <a:pt x="6604" y="0"/>
                  </a:cubicBezTo>
                  <a:moveTo>
                    <a:pt x="6604" y="13335"/>
                  </a:moveTo>
                  <a:lnTo>
                    <a:pt x="6604" y="6604"/>
                  </a:lnTo>
                  <a:lnTo>
                    <a:pt x="13208" y="6604"/>
                  </a:lnTo>
                  <a:lnTo>
                    <a:pt x="13208" y="4522470"/>
                  </a:lnTo>
                  <a:lnTo>
                    <a:pt x="6604" y="4522470"/>
                  </a:lnTo>
                  <a:lnTo>
                    <a:pt x="6604" y="4515866"/>
                  </a:lnTo>
                  <a:lnTo>
                    <a:pt x="10193909" y="4515866"/>
                  </a:lnTo>
                  <a:lnTo>
                    <a:pt x="10193909" y="4522470"/>
                  </a:lnTo>
                  <a:lnTo>
                    <a:pt x="10187305" y="4522470"/>
                  </a:lnTo>
                  <a:lnTo>
                    <a:pt x="10187305" y="6604"/>
                  </a:lnTo>
                  <a:lnTo>
                    <a:pt x="10193909" y="6604"/>
                  </a:lnTo>
                  <a:lnTo>
                    <a:pt x="10193909" y="13208"/>
                  </a:lnTo>
                  <a:lnTo>
                    <a:pt x="6604" y="13208"/>
                  </a:lnTo>
                  <a:close/>
                </a:path>
              </a:pathLst>
            </a:custGeom>
            <a:solidFill>
              <a:srgbClr val="000000"/>
            </a:solidFill>
          </p:spPr>
        </p:sp>
      </p:grpSp>
      <p:sp>
        <p:nvSpPr>
          <p:cNvPr id="9" name="Freeform 9"/>
          <p:cNvSpPr/>
          <p:nvPr/>
        </p:nvSpPr>
        <p:spPr>
          <a:xfrm>
            <a:off x="3895740" y="3543480"/>
            <a:ext cx="10048860" cy="4321620"/>
          </a:xfrm>
          <a:custGeom>
            <a:avLst/>
            <a:gdLst/>
            <a:ahLst/>
            <a:cxnLst/>
            <a:rect l="l" t="t" r="r" b="b"/>
            <a:pathLst>
              <a:path w="10048860" h="4321620">
                <a:moveTo>
                  <a:pt x="0" y="0"/>
                </a:moveTo>
                <a:lnTo>
                  <a:pt x="10048860" y="0"/>
                </a:lnTo>
                <a:lnTo>
                  <a:pt x="10048860" y="4321620"/>
                </a:lnTo>
                <a:lnTo>
                  <a:pt x="0" y="4321620"/>
                </a:lnTo>
                <a:lnTo>
                  <a:pt x="0" y="0"/>
                </a:lnTo>
                <a:close/>
              </a:path>
            </a:pathLst>
          </a:custGeom>
          <a:blipFill>
            <a:blip r:embed="rId3"/>
            <a:stretch>
              <a:fillRect t="-13" b="-13"/>
            </a:stretch>
          </a:blipFill>
        </p:spPr>
      </p:sp>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1411079" y="1028700"/>
            <a:ext cx="5848221" cy="8229600"/>
          </a:xfrm>
          <a:custGeom>
            <a:avLst/>
            <a:gdLst/>
            <a:ahLst/>
            <a:cxnLst/>
            <a:rect l="l" t="t" r="r" b="b"/>
            <a:pathLst>
              <a:path w="5848221" h="8229600">
                <a:moveTo>
                  <a:pt x="0" y="0"/>
                </a:moveTo>
                <a:lnTo>
                  <a:pt x="5848221" y="0"/>
                </a:lnTo>
                <a:lnTo>
                  <a:pt x="5848221" y="8229600"/>
                </a:lnTo>
                <a:lnTo>
                  <a:pt x="0" y="8229600"/>
                </a:lnTo>
                <a:lnTo>
                  <a:pt x="0" y="0"/>
                </a:lnTo>
                <a:close/>
              </a:path>
            </a:pathLst>
          </a:custGeom>
          <a:blipFill>
            <a:blip r:embed="rId3"/>
            <a:stretch>
              <a:fillRect l="-92835" r="-9638"/>
            </a:stretch>
          </a:blipFill>
        </p:spPr>
      </p:sp>
      <p:sp>
        <p:nvSpPr>
          <p:cNvPr id="3" name="TextBox 3"/>
          <p:cNvSpPr txBox="1"/>
          <p:nvPr/>
        </p:nvSpPr>
        <p:spPr>
          <a:xfrm>
            <a:off x="5515605" y="1088825"/>
            <a:ext cx="8433315" cy="1238250"/>
          </a:xfrm>
          <a:prstGeom prst="rect">
            <a:avLst/>
          </a:prstGeom>
        </p:spPr>
        <p:txBody>
          <a:bodyPr lIns="0" tIns="0" rIns="0" bIns="0" rtlCol="0" anchor="t">
            <a:spAutoFit/>
          </a:bodyPr>
          <a:lstStyle/>
          <a:p>
            <a:pPr algn="ctr">
              <a:lnSpc>
                <a:spcPts val="8640"/>
              </a:lnSpc>
            </a:pPr>
            <a:r>
              <a:rPr lang="en-US" sz="7200" spc="-1">
                <a:solidFill>
                  <a:srgbClr val="FFFF00"/>
                </a:solidFill>
                <a:latin typeface="Arial Bold"/>
              </a:rPr>
              <a:t>Today's Agenda</a:t>
            </a:r>
          </a:p>
        </p:txBody>
      </p:sp>
      <p:sp>
        <p:nvSpPr>
          <p:cNvPr id="4" name="TextBox 4"/>
          <p:cNvSpPr txBox="1"/>
          <p:nvPr/>
        </p:nvSpPr>
        <p:spPr>
          <a:xfrm>
            <a:off x="733224" y="2549692"/>
            <a:ext cx="11308061" cy="6076950"/>
          </a:xfrm>
          <a:prstGeom prst="rect">
            <a:avLst/>
          </a:prstGeom>
        </p:spPr>
        <p:txBody>
          <a:bodyPr lIns="0" tIns="0" rIns="0" bIns="0" rtlCol="0" anchor="t">
            <a:spAutoFit/>
          </a:bodyPr>
          <a:lstStyle/>
          <a:p>
            <a:pPr marL="863599" lvl="1" indent="-431800">
              <a:lnSpc>
                <a:spcPts val="4799"/>
              </a:lnSpc>
              <a:buFont typeface="Arial"/>
              <a:buChar char="•"/>
            </a:pPr>
            <a:r>
              <a:rPr lang="en-US" sz="3999">
                <a:solidFill>
                  <a:srgbClr val="FCFDF7"/>
                </a:solidFill>
                <a:latin typeface="Arial"/>
              </a:rPr>
              <a:t>Understand the characteristics of a </a:t>
            </a:r>
            <a:r>
              <a:rPr lang="en-US" sz="3999">
                <a:solidFill>
                  <a:srgbClr val="FCFDF7"/>
                </a:solidFill>
                <a:latin typeface="Arial Bold"/>
              </a:rPr>
              <a:t>Situational Leader.</a:t>
            </a:r>
          </a:p>
          <a:p>
            <a:pPr marL="863599" lvl="1" indent="-431800">
              <a:lnSpc>
                <a:spcPts val="4799"/>
              </a:lnSpc>
              <a:buFont typeface="Arial"/>
              <a:buChar char="•"/>
            </a:pPr>
            <a:r>
              <a:rPr lang="en-US" sz="3999">
                <a:solidFill>
                  <a:srgbClr val="FCFDF7"/>
                </a:solidFill>
                <a:latin typeface="Arial"/>
              </a:rPr>
              <a:t>Know how to diagnose your follower's </a:t>
            </a:r>
            <a:r>
              <a:rPr lang="en-US" sz="3999">
                <a:solidFill>
                  <a:srgbClr val="FCFDF7"/>
                </a:solidFill>
                <a:latin typeface="Arial Bold"/>
              </a:rPr>
              <a:t>development needs</a:t>
            </a:r>
            <a:r>
              <a:rPr lang="en-US" sz="3999">
                <a:solidFill>
                  <a:srgbClr val="FCFDF7"/>
                </a:solidFill>
                <a:latin typeface="Arial"/>
              </a:rPr>
              <a:t>.</a:t>
            </a:r>
          </a:p>
          <a:p>
            <a:pPr marL="863599" lvl="1" indent="-431800">
              <a:lnSpc>
                <a:spcPts val="4799"/>
              </a:lnSpc>
              <a:buFont typeface="Arial"/>
              <a:buChar char="•"/>
            </a:pPr>
            <a:r>
              <a:rPr lang="en-US" sz="3999">
                <a:solidFill>
                  <a:srgbClr val="FCFDF7"/>
                </a:solidFill>
                <a:latin typeface="Arial"/>
              </a:rPr>
              <a:t>Learn the </a:t>
            </a:r>
            <a:r>
              <a:rPr lang="en-US" sz="3999">
                <a:solidFill>
                  <a:srgbClr val="FCFDF7"/>
                </a:solidFill>
                <a:latin typeface="Arial Bold"/>
              </a:rPr>
              <a:t>three leadership skills</a:t>
            </a:r>
            <a:r>
              <a:rPr lang="en-US" sz="3999">
                <a:solidFill>
                  <a:srgbClr val="FCFDF7"/>
                </a:solidFill>
                <a:latin typeface="Arial"/>
              </a:rPr>
              <a:t> that you need to master.</a:t>
            </a:r>
          </a:p>
          <a:p>
            <a:pPr marL="863599" lvl="1" indent="-431800">
              <a:lnSpc>
                <a:spcPts val="4799"/>
              </a:lnSpc>
              <a:buFont typeface="Arial"/>
              <a:buChar char="•"/>
            </a:pPr>
            <a:r>
              <a:rPr lang="en-US" sz="3999">
                <a:solidFill>
                  <a:srgbClr val="FCFDF7"/>
                </a:solidFill>
                <a:latin typeface="Arial"/>
              </a:rPr>
              <a:t>Be able to </a:t>
            </a:r>
            <a:r>
              <a:rPr lang="en-US" sz="3999">
                <a:solidFill>
                  <a:srgbClr val="FCFDF7"/>
                </a:solidFill>
                <a:latin typeface="Arial Bold"/>
              </a:rPr>
              <a:t>diagnose a situation</a:t>
            </a:r>
            <a:r>
              <a:rPr lang="en-US" sz="3999">
                <a:solidFill>
                  <a:srgbClr val="FCFDF7"/>
                </a:solidFill>
                <a:latin typeface="Arial"/>
              </a:rPr>
              <a:t> and determine the best style.</a:t>
            </a:r>
          </a:p>
          <a:p>
            <a:pPr marL="863599" lvl="1" indent="-431800">
              <a:lnSpc>
                <a:spcPts val="4799"/>
              </a:lnSpc>
              <a:buFont typeface="Arial"/>
              <a:buChar char="•"/>
            </a:pPr>
            <a:r>
              <a:rPr lang="en-US" sz="3999" spc="-1">
                <a:solidFill>
                  <a:srgbClr val="FCFDF7"/>
                </a:solidFill>
                <a:latin typeface="Arial"/>
              </a:rPr>
              <a:t>Know how to </a:t>
            </a:r>
            <a:r>
              <a:rPr lang="en-US" sz="3999" spc="-1">
                <a:solidFill>
                  <a:srgbClr val="FCFDF7"/>
                </a:solidFill>
                <a:latin typeface="Arial Bold"/>
              </a:rPr>
              <a:t>effectively use</a:t>
            </a:r>
            <a:r>
              <a:rPr lang="en-US" sz="3999" spc="-1">
                <a:solidFill>
                  <a:srgbClr val="FCFDF7"/>
                </a:solidFill>
                <a:latin typeface="Arial"/>
              </a:rPr>
              <a:t> Situational Leadship to manage your staff.</a:t>
            </a:r>
          </a:p>
        </p:txBody>
      </p:sp>
    </p:spTree>
    <p:custDataLst>
      <p:tags r:id="rId1"/>
    </p:custData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441263" y="1208092"/>
            <a:ext cx="11405475" cy="1697175"/>
          </a:xfrm>
          <a:prstGeom prst="rect">
            <a:avLst/>
          </a:prstGeom>
        </p:spPr>
        <p:txBody>
          <a:bodyPr lIns="0" tIns="0" rIns="0" bIns="0" rtlCol="0" anchor="t">
            <a:spAutoFit/>
          </a:bodyPr>
          <a:lstStyle/>
          <a:p>
            <a:pPr algn="l">
              <a:lnSpc>
                <a:spcPts val="7199"/>
              </a:lnSpc>
            </a:pPr>
            <a:r>
              <a:rPr lang="en-US" sz="5999" spc="-1">
                <a:solidFill>
                  <a:srgbClr val="FFFF00"/>
                </a:solidFill>
                <a:latin typeface="Arial Bold"/>
              </a:rPr>
              <a:t>Development Level 2</a:t>
            </a:r>
          </a:p>
        </p:txBody>
      </p:sp>
      <p:grpSp>
        <p:nvGrpSpPr>
          <p:cNvPr id="3" name="Group 3"/>
          <p:cNvGrpSpPr/>
          <p:nvPr/>
        </p:nvGrpSpPr>
        <p:grpSpPr>
          <a:xfrm>
            <a:off x="3650580" y="3345840"/>
            <a:ext cx="10758420" cy="4776300"/>
            <a:chOff x="0" y="0"/>
            <a:chExt cx="10200576" cy="4528640"/>
          </a:xfrm>
        </p:grpSpPr>
        <p:sp>
          <p:nvSpPr>
            <p:cNvPr id="4" name="Freeform 4"/>
            <p:cNvSpPr/>
            <p:nvPr/>
          </p:nvSpPr>
          <p:spPr>
            <a:xfrm>
              <a:off x="6604" y="6604"/>
              <a:ext cx="10187305" cy="4515358"/>
            </a:xfrm>
            <a:custGeom>
              <a:avLst/>
              <a:gdLst/>
              <a:ahLst/>
              <a:cxnLst/>
              <a:rect l="l" t="t" r="r" b="b"/>
              <a:pathLst>
                <a:path w="10187305" h="4515358">
                  <a:moveTo>
                    <a:pt x="0" y="0"/>
                  </a:moveTo>
                  <a:lnTo>
                    <a:pt x="10187305" y="0"/>
                  </a:lnTo>
                  <a:lnTo>
                    <a:pt x="10187305" y="4515358"/>
                  </a:lnTo>
                  <a:lnTo>
                    <a:pt x="0" y="4515358"/>
                  </a:lnTo>
                  <a:close/>
                </a:path>
              </a:pathLst>
            </a:custGeom>
            <a:solidFill>
              <a:srgbClr val="000000"/>
            </a:solidFill>
          </p:spPr>
        </p:sp>
        <p:sp>
          <p:nvSpPr>
            <p:cNvPr id="5" name="Freeform 5"/>
            <p:cNvSpPr/>
            <p:nvPr/>
          </p:nvSpPr>
          <p:spPr>
            <a:xfrm>
              <a:off x="0" y="0"/>
              <a:ext cx="10200513" cy="4528566"/>
            </a:xfrm>
            <a:custGeom>
              <a:avLst/>
              <a:gdLst/>
              <a:ahLst/>
              <a:cxnLst/>
              <a:rect l="l" t="t" r="r" b="b"/>
              <a:pathLst>
                <a:path w="10200513" h="4528566">
                  <a:moveTo>
                    <a:pt x="6604" y="0"/>
                  </a:moveTo>
                  <a:lnTo>
                    <a:pt x="10193909" y="0"/>
                  </a:lnTo>
                  <a:cubicBezTo>
                    <a:pt x="10197592" y="0"/>
                    <a:pt x="10200513" y="2921"/>
                    <a:pt x="10200513" y="6604"/>
                  </a:cubicBezTo>
                  <a:lnTo>
                    <a:pt x="10200513" y="4521962"/>
                  </a:lnTo>
                  <a:cubicBezTo>
                    <a:pt x="10200513" y="4525645"/>
                    <a:pt x="10197592" y="4528566"/>
                    <a:pt x="10193909" y="4528566"/>
                  </a:cubicBezTo>
                  <a:lnTo>
                    <a:pt x="6604" y="4528566"/>
                  </a:lnTo>
                  <a:cubicBezTo>
                    <a:pt x="2921" y="4528566"/>
                    <a:pt x="0" y="4525645"/>
                    <a:pt x="0" y="4521962"/>
                  </a:cubicBezTo>
                  <a:lnTo>
                    <a:pt x="0" y="6604"/>
                  </a:lnTo>
                  <a:cubicBezTo>
                    <a:pt x="0" y="2921"/>
                    <a:pt x="2921" y="0"/>
                    <a:pt x="6604" y="0"/>
                  </a:cubicBezTo>
                  <a:moveTo>
                    <a:pt x="6604" y="13335"/>
                  </a:moveTo>
                  <a:lnTo>
                    <a:pt x="6604" y="6604"/>
                  </a:lnTo>
                  <a:lnTo>
                    <a:pt x="13208" y="6604"/>
                  </a:lnTo>
                  <a:lnTo>
                    <a:pt x="13208" y="4521962"/>
                  </a:lnTo>
                  <a:lnTo>
                    <a:pt x="6604" y="4521962"/>
                  </a:lnTo>
                  <a:lnTo>
                    <a:pt x="6604" y="4515358"/>
                  </a:lnTo>
                  <a:lnTo>
                    <a:pt x="10193909" y="4515358"/>
                  </a:lnTo>
                  <a:lnTo>
                    <a:pt x="10193909" y="4521962"/>
                  </a:lnTo>
                  <a:lnTo>
                    <a:pt x="10187305" y="4521962"/>
                  </a:lnTo>
                  <a:lnTo>
                    <a:pt x="10187305" y="6604"/>
                  </a:lnTo>
                  <a:lnTo>
                    <a:pt x="10193909" y="6604"/>
                  </a:lnTo>
                  <a:lnTo>
                    <a:pt x="10193909" y="13208"/>
                  </a:lnTo>
                  <a:lnTo>
                    <a:pt x="6604" y="13208"/>
                  </a:lnTo>
                  <a:close/>
                </a:path>
              </a:pathLst>
            </a:custGeom>
            <a:solidFill>
              <a:srgbClr val="000000"/>
            </a:solidFill>
          </p:spPr>
        </p:sp>
      </p:grpSp>
      <p:grpSp>
        <p:nvGrpSpPr>
          <p:cNvPr id="6" name="Group 6"/>
          <p:cNvGrpSpPr/>
          <p:nvPr/>
        </p:nvGrpSpPr>
        <p:grpSpPr>
          <a:xfrm>
            <a:off x="3536100" y="3231360"/>
            <a:ext cx="10758420" cy="4776840"/>
            <a:chOff x="0" y="0"/>
            <a:chExt cx="10200576" cy="4529152"/>
          </a:xfrm>
        </p:grpSpPr>
        <p:sp>
          <p:nvSpPr>
            <p:cNvPr id="7" name="Freeform 7"/>
            <p:cNvSpPr/>
            <p:nvPr/>
          </p:nvSpPr>
          <p:spPr>
            <a:xfrm>
              <a:off x="6604" y="6604"/>
              <a:ext cx="10187305" cy="4515866"/>
            </a:xfrm>
            <a:custGeom>
              <a:avLst/>
              <a:gdLst/>
              <a:ahLst/>
              <a:cxnLst/>
              <a:rect l="l" t="t" r="r" b="b"/>
              <a:pathLst>
                <a:path w="10187305" h="4515866">
                  <a:moveTo>
                    <a:pt x="0" y="0"/>
                  </a:moveTo>
                  <a:lnTo>
                    <a:pt x="10187305" y="0"/>
                  </a:lnTo>
                  <a:lnTo>
                    <a:pt x="10187305" y="4515866"/>
                  </a:lnTo>
                  <a:lnTo>
                    <a:pt x="0" y="4515866"/>
                  </a:lnTo>
                  <a:close/>
                </a:path>
              </a:pathLst>
            </a:custGeom>
            <a:solidFill>
              <a:srgbClr val="FFFFFF"/>
            </a:solidFill>
          </p:spPr>
        </p:sp>
        <p:sp>
          <p:nvSpPr>
            <p:cNvPr id="8" name="Freeform 8"/>
            <p:cNvSpPr/>
            <p:nvPr/>
          </p:nvSpPr>
          <p:spPr>
            <a:xfrm>
              <a:off x="0" y="0"/>
              <a:ext cx="10200513" cy="4529074"/>
            </a:xfrm>
            <a:custGeom>
              <a:avLst/>
              <a:gdLst/>
              <a:ahLst/>
              <a:cxnLst/>
              <a:rect l="l" t="t" r="r" b="b"/>
              <a:pathLst>
                <a:path w="10200513" h="4529074">
                  <a:moveTo>
                    <a:pt x="6604" y="0"/>
                  </a:moveTo>
                  <a:lnTo>
                    <a:pt x="10193909" y="0"/>
                  </a:lnTo>
                  <a:cubicBezTo>
                    <a:pt x="10197592" y="0"/>
                    <a:pt x="10200513" y="2921"/>
                    <a:pt x="10200513" y="6604"/>
                  </a:cubicBezTo>
                  <a:lnTo>
                    <a:pt x="10200513" y="4522470"/>
                  </a:lnTo>
                  <a:cubicBezTo>
                    <a:pt x="10200513" y="4526153"/>
                    <a:pt x="10197592" y="4529074"/>
                    <a:pt x="10193909" y="4529074"/>
                  </a:cubicBezTo>
                  <a:lnTo>
                    <a:pt x="6604" y="4529074"/>
                  </a:lnTo>
                  <a:cubicBezTo>
                    <a:pt x="2921" y="4529074"/>
                    <a:pt x="0" y="4526153"/>
                    <a:pt x="0" y="4522470"/>
                  </a:cubicBezTo>
                  <a:lnTo>
                    <a:pt x="0" y="6604"/>
                  </a:lnTo>
                  <a:cubicBezTo>
                    <a:pt x="0" y="2921"/>
                    <a:pt x="2921" y="0"/>
                    <a:pt x="6604" y="0"/>
                  </a:cubicBezTo>
                  <a:moveTo>
                    <a:pt x="6604" y="13335"/>
                  </a:moveTo>
                  <a:lnTo>
                    <a:pt x="6604" y="6604"/>
                  </a:lnTo>
                  <a:lnTo>
                    <a:pt x="13208" y="6604"/>
                  </a:lnTo>
                  <a:lnTo>
                    <a:pt x="13208" y="4522470"/>
                  </a:lnTo>
                  <a:lnTo>
                    <a:pt x="6604" y="4522470"/>
                  </a:lnTo>
                  <a:lnTo>
                    <a:pt x="6604" y="4515866"/>
                  </a:lnTo>
                  <a:lnTo>
                    <a:pt x="10193909" y="4515866"/>
                  </a:lnTo>
                  <a:lnTo>
                    <a:pt x="10193909" y="4522470"/>
                  </a:lnTo>
                  <a:lnTo>
                    <a:pt x="10187305" y="4522470"/>
                  </a:lnTo>
                  <a:lnTo>
                    <a:pt x="10187305" y="6604"/>
                  </a:lnTo>
                  <a:lnTo>
                    <a:pt x="10193909" y="6604"/>
                  </a:lnTo>
                  <a:lnTo>
                    <a:pt x="10193909" y="13208"/>
                  </a:lnTo>
                  <a:lnTo>
                    <a:pt x="6604" y="13208"/>
                  </a:lnTo>
                  <a:close/>
                </a:path>
              </a:pathLst>
            </a:custGeom>
            <a:solidFill>
              <a:srgbClr val="000000"/>
            </a:solidFill>
          </p:spPr>
        </p:sp>
      </p:grpSp>
      <p:sp>
        <p:nvSpPr>
          <p:cNvPr id="9" name="Freeform 9"/>
          <p:cNvSpPr/>
          <p:nvPr/>
        </p:nvSpPr>
        <p:spPr>
          <a:xfrm>
            <a:off x="4000500" y="3543480"/>
            <a:ext cx="9810720" cy="4179060"/>
          </a:xfrm>
          <a:custGeom>
            <a:avLst/>
            <a:gdLst/>
            <a:ahLst/>
            <a:cxnLst/>
            <a:rect l="l" t="t" r="r" b="b"/>
            <a:pathLst>
              <a:path w="9810720" h="4179060">
                <a:moveTo>
                  <a:pt x="0" y="0"/>
                </a:moveTo>
                <a:lnTo>
                  <a:pt x="9810720" y="0"/>
                </a:lnTo>
                <a:lnTo>
                  <a:pt x="9810720" y="4179060"/>
                </a:lnTo>
                <a:lnTo>
                  <a:pt x="0" y="4179060"/>
                </a:lnTo>
                <a:lnTo>
                  <a:pt x="0" y="0"/>
                </a:lnTo>
                <a:close/>
              </a:path>
            </a:pathLst>
          </a:custGeom>
          <a:blipFill>
            <a:blip r:embed="rId3"/>
            <a:stretch>
              <a:fillRect l="-7" r="-7"/>
            </a:stretch>
          </a:blipFill>
        </p:spPr>
      </p:sp>
    </p:spTree>
    <p:custDataLst>
      <p:tags r:id="rId1"/>
    </p:custData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441263" y="1208092"/>
            <a:ext cx="11405475" cy="1697175"/>
          </a:xfrm>
          <a:prstGeom prst="rect">
            <a:avLst/>
          </a:prstGeom>
        </p:spPr>
        <p:txBody>
          <a:bodyPr lIns="0" tIns="0" rIns="0" bIns="0" rtlCol="0" anchor="t">
            <a:spAutoFit/>
          </a:bodyPr>
          <a:lstStyle/>
          <a:p>
            <a:pPr algn="l">
              <a:lnSpc>
                <a:spcPts val="7199"/>
              </a:lnSpc>
            </a:pPr>
            <a:r>
              <a:rPr lang="en-US" sz="5999" spc="-1">
                <a:solidFill>
                  <a:srgbClr val="FFFF00"/>
                </a:solidFill>
                <a:latin typeface="Arial Bold"/>
              </a:rPr>
              <a:t>Development Level 3</a:t>
            </a:r>
          </a:p>
        </p:txBody>
      </p:sp>
      <p:grpSp>
        <p:nvGrpSpPr>
          <p:cNvPr id="3" name="Group 3"/>
          <p:cNvGrpSpPr/>
          <p:nvPr/>
        </p:nvGrpSpPr>
        <p:grpSpPr>
          <a:xfrm>
            <a:off x="3650580" y="3345840"/>
            <a:ext cx="10758420" cy="4776300"/>
            <a:chOff x="0" y="0"/>
            <a:chExt cx="10200576" cy="4528640"/>
          </a:xfrm>
        </p:grpSpPr>
        <p:sp>
          <p:nvSpPr>
            <p:cNvPr id="4" name="Freeform 4"/>
            <p:cNvSpPr/>
            <p:nvPr/>
          </p:nvSpPr>
          <p:spPr>
            <a:xfrm>
              <a:off x="6604" y="6604"/>
              <a:ext cx="10187305" cy="4515358"/>
            </a:xfrm>
            <a:custGeom>
              <a:avLst/>
              <a:gdLst/>
              <a:ahLst/>
              <a:cxnLst/>
              <a:rect l="l" t="t" r="r" b="b"/>
              <a:pathLst>
                <a:path w="10187305" h="4515358">
                  <a:moveTo>
                    <a:pt x="0" y="0"/>
                  </a:moveTo>
                  <a:lnTo>
                    <a:pt x="10187305" y="0"/>
                  </a:lnTo>
                  <a:lnTo>
                    <a:pt x="10187305" y="4515358"/>
                  </a:lnTo>
                  <a:lnTo>
                    <a:pt x="0" y="4515358"/>
                  </a:lnTo>
                  <a:close/>
                </a:path>
              </a:pathLst>
            </a:custGeom>
            <a:solidFill>
              <a:srgbClr val="000000"/>
            </a:solidFill>
          </p:spPr>
        </p:sp>
        <p:sp>
          <p:nvSpPr>
            <p:cNvPr id="5" name="Freeform 5"/>
            <p:cNvSpPr/>
            <p:nvPr/>
          </p:nvSpPr>
          <p:spPr>
            <a:xfrm>
              <a:off x="0" y="0"/>
              <a:ext cx="10200513" cy="4528566"/>
            </a:xfrm>
            <a:custGeom>
              <a:avLst/>
              <a:gdLst/>
              <a:ahLst/>
              <a:cxnLst/>
              <a:rect l="l" t="t" r="r" b="b"/>
              <a:pathLst>
                <a:path w="10200513" h="4528566">
                  <a:moveTo>
                    <a:pt x="6604" y="0"/>
                  </a:moveTo>
                  <a:lnTo>
                    <a:pt x="10193909" y="0"/>
                  </a:lnTo>
                  <a:cubicBezTo>
                    <a:pt x="10197592" y="0"/>
                    <a:pt x="10200513" y="2921"/>
                    <a:pt x="10200513" y="6604"/>
                  </a:cubicBezTo>
                  <a:lnTo>
                    <a:pt x="10200513" y="4521962"/>
                  </a:lnTo>
                  <a:cubicBezTo>
                    <a:pt x="10200513" y="4525645"/>
                    <a:pt x="10197592" y="4528566"/>
                    <a:pt x="10193909" y="4528566"/>
                  </a:cubicBezTo>
                  <a:lnTo>
                    <a:pt x="6604" y="4528566"/>
                  </a:lnTo>
                  <a:cubicBezTo>
                    <a:pt x="2921" y="4528566"/>
                    <a:pt x="0" y="4525645"/>
                    <a:pt x="0" y="4521962"/>
                  </a:cubicBezTo>
                  <a:lnTo>
                    <a:pt x="0" y="6604"/>
                  </a:lnTo>
                  <a:cubicBezTo>
                    <a:pt x="0" y="2921"/>
                    <a:pt x="2921" y="0"/>
                    <a:pt x="6604" y="0"/>
                  </a:cubicBezTo>
                  <a:moveTo>
                    <a:pt x="6604" y="13335"/>
                  </a:moveTo>
                  <a:lnTo>
                    <a:pt x="6604" y="6604"/>
                  </a:lnTo>
                  <a:lnTo>
                    <a:pt x="13208" y="6604"/>
                  </a:lnTo>
                  <a:lnTo>
                    <a:pt x="13208" y="4521962"/>
                  </a:lnTo>
                  <a:lnTo>
                    <a:pt x="6604" y="4521962"/>
                  </a:lnTo>
                  <a:lnTo>
                    <a:pt x="6604" y="4515358"/>
                  </a:lnTo>
                  <a:lnTo>
                    <a:pt x="10193909" y="4515358"/>
                  </a:lnTo>
                  <a:lnTo>
                    <a:pt x="10193909" y="4521962"/>
                  </a:lnTo>
                  <a:lnTo>
                    <a:pt x="10187305" y="4521962"/>
                  </a:lnTo>
                  <a:lnTo>
                    <a:pt x="10187305" y="6604"/>
                  </a:lnTo>
                  <a:lnTo>
                    <a:pt x="10193909" y="6604"/>
                  </a:lnTo>
                  <a:lnTo>
                    <a:pt x="10193909" y="13208"/>
                  </a:lnTo>
                  <a:lnTo>
                    <a:pt x="6604" y="13208"/>
                  </a:lnTo>
                  <a:close/>
                </a:path>
              </a:pathLst>
            </a:custGeom>
            <a:solidFill>
              <a:srgbClr val="000000"/>
            </a:solidFill>
          </p:spPr>
        </p:sp>
      </p:grpSp>
      <p:grpSp>
        <p:nvGrpSpPr>
          <p:cNvPr id="6" name="Group 6"/>
          <p:cNvGrpSpPr/>
          <p:nvPr/>
        </p:nvGrpSpPr>
        <p:grpSpPr>
          <a:xfrm>
            <a:off x="3536100" y="3231360"/>
            <a:ext cx="10758420" cy="4776840"/>
            <a:chOff x="0" y="0"/>
            <a:chExt cx="10200576" cy="4529152"/>
          </a:xfrm>
        </p:grpSpPr>
        <p:sp>
          <p:nvSpPr>
            <p:cNvPr id="7" name="Freeform 7"/>
            <p:cNvSpPr/>
            <p:nvPr/>
          </p:nvSpPr>
          <p:spPr>
            <a:xfrm>
              <a:off x="6604" y="6604"/>
              <a:ext cx="10187305" cy="4515866"/>
            </a:xfrm>
            <a:custGeom>
              <a:avLst/>
              <a:gdLst/>
              <a:ahLst/>
              <a:cxnLst/>
              <a:rect l="l" t="t" r="r" b="b"/>
              <a:pathLst>
                <a:path w="10187305" h="4515866">
                  <a:moveTo>
                    <a:pt x="0" y="0"/>
                  </a:moveTo>
                  <a:lnTo>
                    <a:pt x="10187305" y="0"/>
                  </a:lnTo>
                  <a:lnTo>
                    <a:pt x="10187305" y="4515866"/>
                  </a:lnTo>
                  <a:lnTo>
                    <a:pt x="0" y="4515866"/>
                  </a:lnTo>
                  <a:close/>
                </a:path>
              </a:pathLst>
            </a:custGeom>
            <a:solidFill>
              <a:srgbClr val="FFFFFF"/>
            </a:solidFill>
          </p:spPr>
        </p:sp>
        <p:sp>
          <p:nvSpPr>
            <p:cNvPr id="8" name="Freeform 8"/>
            <p:cNvSpPr/>
            <p:nvPr/>
          </p:nvSpPr>
          <p:spPr>
            <a:xfrm>
              <a:off x="0" y="0"/>
              <a:ext cx="10200513" cy="4529074"/>
            </a:xfrm>
            <a:custGeom>
              <a:avLst/>
              <a:gdLst/>
              <a:ahLst/>
              <a:cxnLst/>
              <a:rect l="l" t="t" r="r" b="b"/>
              <a:pathLst>
                <a:path w="10200513" h="4529074">
                  <a:moveTo>
                    <a:pt x="6604" y="0"/>
                  </a:moveTo>
                  <a:lnTo>
                    <a:pt x="10193909" y="0"/>
                  </a:lnTo>
                  <a:cubicBezTo>
                    <a:pt x="10197592" y="0"/>
                    <a:pt x="10200513" y="2921"/>
                    <a:pt x="10200513" y="6604"/>
                  </a:cubicBezTo>
                  <a:lnTo>
                    <a:pt x="10200513" y="4522470"/>
                  </a:lnTo>
                  <a:cubicBezTo>
                    <a:pt x="10200513" y="4526153"/>
                    <a:pt x="10197592" y="4529074"/>
                    <a:pt x="10193909" y="4529074"/>
                  </a:cubicBezTo>
                  <a:lnTo>
                    <a:pt x="6604" y="4529074"/>
                  </a:lnTo>
                  <a:cubicBezTo>
                    <a:pt x="2921" y="4529074"/>
                    <a:pt x="0" y="4526153"/>
                    <a:pt x="0" y="4522470"/>
                  </a:cubicBezTo>
                  <a:lnTo>
                    <a:pt x="0" y="6604"/>
                  </a:lnTo>
                  <a:cubicBezTo>
                    <a:pt x="0" y="2921"/>
                    <a:pt x="2921" y="0"/>
                    <a:pt x="6604" y="0"/>
                  </a:cubicBezTo>
                  <a:moveTo>
                    <a:pt x="6604" y="13335"/>
                  </a:moveTo>
                  <a:lnTo>
                    <a:pt x="6604" y="6604"/>
                  </a:lnTo>
                  <a:lnTo>
                    <a:pt x="13208" y="6604"/>
                  </a:lnTo>
                  <a:lnTo>
                    <a:pt x="13208" y="4522470"/>
                  </a:lnTo>
                  <a:lnTo>
                    <a:pt x="6604" y="4522470"/>
                  </a:lnTo>
                  <a:lnTo>
                    <a:pt x="6604" y="4515866"/>
                  </a:lnTo>
                  <a:lnTo>
                    <a:pt x="10193909" y="4515866"/>
                  </a:lnTo>
                  <a:lnTo>
                    <a:pt x="10193909" y="4522470"/>
                  </a:lnTo>
                  <a:lnTo>
                    <a:pt x="10187305" y="4522470"/>
                  </a:lnTo>
                  <a:lnTo>
                    <a:pt x="10187305" y="6604"/>
                  </a:lnTo>
                  <a:lnTo>
                    <a:pt x="10193909" y="6604"/>
                  </a:lnTo>
                  <a:lnTo>
                    <a:pt x="10193909" y="13208"/>
                  </a:lnTo>
                  <a:lnTo>
                    <a:pt x="6604" y="13208"/>
                  </a:lnTo>
                  <a:close/>
                </a:path>
              </a:pathLst>
            </a:custGeom>
            <a:solidFill>
              <a:srgbClr val="000000"/>
            </a:solidFill>
          </p:spPr>
        </p:sp>
      </p:grpSp>
      <p:sp>
        <p:nvSpPr>
          <p:cNvPr id="9" name="Freeform 9"/>
          <p:cNvSpPr/>
          <p:nvPr/>
        </p:nvSpPr>
        <p:spPr>
          <a:xfrm>
            <a:off x="3905460" y="3535920"/>
            <a:ext cx="9924660" cy="4227120"/>
          </a:xfrm>
          <a:custGeom>
            <a:avLst/>
            <a:gdLst/>
            <a:ahLst/>
            <a:cxnLst/>
            <a:rect l="l" t="t" r="r" b="b"/>
            <a:pathLst>
              <a:path w="9924660" h="4227120">
                <a:moveTo>
                  <a:pt x="0" y="0"/>
                </a:moveTo>
                <a:lnTo>
                  <a:pt x="9924660" y="0"/>
                </a:lnTo>
                <a:lnTo>
                  <a:pt x="9924660" y="4227120"/>
                </a:lnTo>
                <a:lnTo>
                  <a:pt x="0" y="4227120"/>
                </a:lnTo>
                <a:lnTo>
                  <a:pt x="0" y="0"/>
                </a:lnTo>
                <a:close/>
              </a:path>
            </a:pathLst>
          </a:custGeom>
          <a:blipFill>
            <a:blip r:embed="rId3"/>
            <a:stretch>
              <a:fillRect l="-2" r="-2"/>
            </a:stretch>
          </a:blipFill>
        </p:spPr>
      </p:sp>
    </p:spTree>
    <p:custDataLst>
      <p:tags r:id="rId1"/>
    </p:custData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441263" y="1208092"/>
            <a:ext cx="11405475" cy="1697175"/>
          </a:xfrm>
          <a:prstGeom prst="rect">
            <a:avLst/>
          </a:prstGeom>
        </p:spPr>
        <p:txBody>
          <a:bodyPr lIns="0" tIns="0" rIns="0" bIns="0" rtlCol="0" anchor="t">
            <a:spAutoFit/>
          </a:bodyPr>
          <a:lstStyle/>
          <a:p>
            <a:pPr algn="l">
              <a:lnSpc>
                <a:spcPts val="7199"/>
              </a:lnSpc>
            </a:pPr>
            <a:r>
              <a:rPr lang="en-US" sz="5999" spc="-1">
                <a:solidFill>
                  <a:srgbClr val="FFFF00"/>
                </a:solidFill>
                <a:latin typeface="Arial Bold"/>
              </a:rPr>
              <a:t>Development Level 4</a:t>
            </a:r>
          </a:p>
        </p:txBody>
      </p:sp>
      <p:grpSp>
        <p:nvGrpSpPr>
          <p:cNvPr id="3" name="Group 3"/>
          <p:cNvGrpSpPr/>
          <p:nvPr/>
        </p:nvGrpSpPr>
        <p:grpSpPr>
          <a:xfrm>
            <a:off x="3650580" y="3345840"/>
            <a:ext cx="10758420" cy="4776300"/>
            <a:chOff x="0" y="0"/>
            <a:chExt cx="10200576" cy="4528640"/>
          </a:xfrm>
        </p:grpSpPr>
        <p:sp>
          <p:nvSpPr>
            <p:cNvPr id="4" name="Freeform 4"/>
            <p:cNvSpPr/>
            <p:nvPr/>
          </p:nvSpPr>
          <p:spPr>
            <a:xfrm>
              <a:off x="6604" y="6604"/>
              <a:ext cx="10187305" cy="4515358"/>
            </a:xfrm>
            <a:custGeom>
              <a:avLst/>
              <a:gdLst/>
              <a:ahLst/>
              <a:cxnLst/>
              <a:rect l="l" t="t" r="r" b="b"/>
              <a:pathLst>
                <a:path w="10187305" h="4515358">
                  <a:moveTo>
                    <a:pt x="0" y="0"/>
                  </a:moveTo>
                  <a:lnTo>
                    <a:pt x="10187305" y="0"/>
                  </a:lnTo>
                  <a:lnTo>
                    <a:pt x="10187305" y="4515358"/>
                  </a:lnTo>
                  <a:lnTo>
                    <a:pt x="0" y="4515358"/>
                  </a:lnTo>
                  <a:close/>
                </a:path>
              </a:pathLst>
            </a:custGeom>
            <a:solidFill>
              <a:srgbClr val="000000"/>
            </a:solidFill>
          </p:spPr>
        </p:sp>
        <p:sp>
          <p:nvSpPr>
            <p:cNvPr id="5" name="Freeform 5"/>
            <p:cNvSpPr/>
            <p:nvPr/>
          </p:nvSpPr>
          <p:spPr>
            <a:xfrm>
              <a:off x="0" y="0"/>
              <a:ext cx="10200513" cy="4528566"/>
            </a:xfrm>
            <a:custGeom>
              <a:avLst/>
              <a:gdLst/>
              <a:ahLst/>
              <a:cxnLst/>
              <a:rect l="l" t="t" r="r" b="b"/>
              <a:pathLst>
                <a:path w="10200513" h="4528566">
                  <a:moveTo>
                    <a:pt x="6604" y="0"/>
                  </a:moveTo>
                  <a:lnTo>
                    <a:pt x="10193909" y="0"/>
                  </a:lnTo>
                  <a:cubicBezTo>
                    <a:pt x="10197592" y="0"/>
                    <a:pt x="10200513" y="2921"/>
                    <a:pt x="10200513" y="6604"/>
                  </a:cubicBezTo>
                  <a:lnTo>
                    <a:pt x="10200513" y="4521962"/>
                  </a:lnTo>
                  <a:cubicBezTo>
                    <a:pt x="10200513" y="4525645"/>
                    <a:pt x="10197592" y="4528566"/>
                    <a:pt x="10193909" y="4528566"/>
                  </a:cubicBezTo>
                  <a:lnTo>
                    <a:pt x="6604" y="4528566"/>
                  </a:lnTo>
                  <a:cubicBezTo>
                    <a:pt x="2921" y="4528566"/>
                    <a:pt x="0" y="4525645"/>
                    <a:pt x="0" y="4521962"/>
                  </a:cubicBezTo>
                  <a:lnTo>
                    <a:pt x="0" y="6604"/>
                  </a:lnTo>
                  <a:cubicBezTo>
                    <a:pt x="0" y="2921"/>
                    <a:pt x="2921" y="0"/>
                    <a:pt x="6604" y="0"/>
                  </a:cubicBezTo>
                  <a:moveTo>
                    <a:pt x="6604" y="13335"/>
                  </a:moveTo>
                  <a:lnTo>
                    <a:pt x="6604" y="6604"/>
                  </a:lnTo>
                  <a:lnTo>
                    <a:pt x="13208" y="6604"/>
                  </a:lnTo>
                  <a:lnTo>
                    <a:pt x="13208" y="4521962"/>
                  </a:lnTo>
                  <a:lnTo>
                    <a:pt x="6604" y="4521962"/>
                  </a:lnTo>
                  <a:lnTo>
                    <a:pt x="6604" y="4515358"/>
                  </a:lnTo>
                  <a:lnTo>
                    <a:pt x="10193909" y="4515358"/>
                  </a:lnTo>
                  <a:lnTo>
                    <a:pt x="10193909" y="4521962"/>
                  </a:lnTo>
                  <a:lnTo>
                    <a:pt x="10187305" y="4521962"/>
                  </a:lnTo>
                  <a:lnTo>
                    <a:pt x="10187305" y="6604"/>
                  </a:lnTo>
                  <a:lnTo>
                    <a:pt x="10193909" y="6604"/>
                  </a:lnTo>
                  <a:lnTo>
                    <a:pt x="10193909" y="13208"/>
                  </a:lnTo>
                  <a:lnTo>
                    <a:pt x="6604" y="13208"/>
                  </a:lnTo>
                  <a:close/>
                </a:path>
              </a:pathLst>
            </a:custGeom>
            <a:solidFill>
              <a:srgbClr val="000000"/>
            </a:solidFill>
          </p:spPr>
        </p:sp>
      </p:grpSp>
      <p:grpSp>
        <p:nvGrpSpPr>
          <p:cNvPr id="6" name="Group 6"/>
          <p:cNvGrpSpPr/>
          <p:nvPr/>
        </p:nvGrpSpPr>
        <p:grpSpPr>
          <a:xfrm>
            <a:off x="3536100" y="3231360"/>
            <a:ext cx="10758420" cy="4776840"/>
            <a:chOff x="0" y="0"/>
            <a:chExt cx="10200576" cy="4529152"/>
          </a:xfrm>
        </p:grpSpPr>
        <p:sp>
          <p:nvSpPr>
            <p:cNvPr id="7" name="Freeform 7"/>
            <p:cNvSpPr/>
            <p:nvPr/>
          </p:nvSpPr>
          <p:spPr>
            <a:xfrm>
              <a:off x="6604" y="6604"/>
              <a:ext cx="10187305" cy="4515866"/>
            </a:xfrm>
            <a:custGeom>
              <a:avLst/>
              <a:gdLst/>
              <a:ahLst/>
              <a:cxnLst/>
              <a:rect l="l" t="t" r="r" b="b"/>
              <a:pathLst>
                <a:path w="10187305" h="4515866">
                  <a:moveTo>
                    <a:pt x="0" y="0"/>
                  </a:moveTo>
                  <a:lnTo>
                    <a:pt x="10187305" y="0"/>
                  </a:lnTo>
                  <a:lnTo>
                    <a:pt x="10187305" y="4515866"/>
                  </a:lnTo>
                  <a:lnTo>
                    <a:pt x="0" y="4515866"/>
                  </a:lnTo>
                  <a:close/>
                </a:path>
              </a:pathLst>
            </a:custGeom>
            <a:solidFill>
              <a:srgbClr val="FFFFFF"/>
            </a:solidFill>
          </p:spPr>
        </p:sp>
        <p:sp>
          <p:nvSpPr>
            <p:cNvPr id="8" name="Freeform 8"/>
            <p:cNvSpPr/>
            <p:nvPr/>
          </p:nvSpPr>
          <p:spPr>
            <a:xfrm>
              <a:off x="0" y="0"/>
              <a:ext cx="10200513" cy="4529074"/>
            </a:xfrm>
            <a:custGeom>
              <a:avLst/>
              <a:gdLst/>
              <a:ahLst/>
              <a:cxnLst/>
              <a:rect l="l" t="t" r="r" b="b"/>
              <a:pathLst>
                <a:path w="10200513" h="4529074">
                  <a:moveTo>
                    <a:pt x="6604" y="0"/>
                  </a:moveTo>
                  <a:lnTo>
                    <a:pt x="10193909" y="0"/>
                  </a:lnTo>
                  <a:cubicBezTo>
                    <a:pt x="10197592" y="0"/>
                    <a:pt x="10200513" y="2921"/>
                    <a:pt x="10200513" y="6604"/>
                  </a:cubicBezTo>
                  <a:lnTo>
                    <a:pt x="10200513" y="4522470"/>
                  </a:lnTo>
                  <a:cubicBezTo>
                    <a:pt x="10200513" y="4526153"/>
                    <a:pt x="10197592" y="4529074"/>
                    <a:pt x="10193909" y="4529074"/>
                  </a:cubicBezTo>
                  <a:lnTo>
                    <a:pt x="6604" y="4529074"/>
                  </a:lnTo>
                  <a:cubicBezTo>
                    <a:pt x="2921" y="4529074"/>
                    <a:pt x="0" y="4526153"/>
                    <a:pt x="0" y="4522470"/>
                  </a:cubicBezTo>
                  <a:lnTo>
                    <a:pt x="0" y="6604"/>
                  </a:lnTo>
                  <a:cubicBezTo>
                    <a:pt x="0" y="2921"/>
                    <a:pt x="2921" y="0"/>
                    <a:pt x="6604" y="0"/>
                  </a:cubicBezTo>
                  <a:moveTo>
                    <a:pt x="6604" y="13335"/>
                  </a:moveTo>
                  <a:lnTo>
                    <a:pt x="6604" y="6604"/>
                  </a:lnTo>
                  <a:lnTo>
                    <a:pt x="13208" y="6604"/>
                  </a:lnTo>
                  <a:lnTo>
                    <a:pt x="13208" y="4522470"/>
                  </a:lnTo>
                  <a:lnTo>
                    <a:pt x="6604" y="4522470"/>
                  </a:lnTo>
                  <a:lnTo>
                    <a:pt x="6604" y="4515866"/>
                  </a:lnTo>
                  <a:lnTo>
                    <a:pt x="10193909" y="4515866"/>
                  </a:lnTo>
                  <a:lnTo>
                    <a:pt x="10193909" y="4522470"/>
                  </a:lnTo>
                  <a:lnTo>
                    <a:pt x="10187305" y="4522470"/>
                  </a:lnTo>
                  <a:lnTo>
                    <a:pt x="10187305" y="6604"/>
                  </a:lnTo>
                  <a:lnTo>
                    <a:pt x="10193909" y="6604"/>
                  </a:lnTo>
                  <a:lnTo>
                    <a:pt x="10193909" y="13208"/>
                  </a:lnTo>
                  <a:lnTo>
                    <a:pt x="6604" y="13208"/>
                  </a:lnTo>
                  <a:close/>
                </a:path>
              </a:pathLst>
            </a:custGeom>
            <a:solidFill>
              <a:srgbClr val="000000"/>
            </a:solidFill>
          </p:spPr>
        </p:sp>
      </p:grpSp>
      <p:sp>
        <p:nvSpPr>
          <p:cNvPr id="9" name="Freeform 9"/>
          <p:cNvSpPr/>
          <p:nvPr/>
        </p:nvSpPr>
        <p:spPr>
          <a:xfrm>
            <a:off x="4000500" y="3543480"/>
            <a:ext cx="9810720" cy="4179060"/>
          </a:xfrm>
          <a:custGeom>
            <a:avLst/>
            <a:gdLst/>
            <a:ahLst/>
            <a:cxnLst/>
            <a:rect l="l" t="t" r="r" b="b"/>
            <a:pathLst>
              <a:path w="9810720" h="4179060">
                <a:moveTo>
                  <a:pt x="0" y="0"/>
                </a:moveTo>
                <a:lnTo>
                  <a:pt x="9810720" y="0"/>
                </a:lnTo>
                <a:lnTo>
                  <a:pt x="9810720" y="4179060"/>
                </a:lnTo>
                <a:lnTo>
                  <a:pt x="0" y="4179060"/>
                </a:lnTo>
                <a:lnTo>
                  <a:pt x="0" y="0"/>
                </a:lnTo>
                <a:close/>
              </a:path>
            </a:pathLst>
          </a:custGeom>
          <a:blipFill>
            <a:blip r:embed="rId3"/>
            <a:stretch>
              <a:fillRect l="-7" r="-7"/>
            </a:stretch>
          </a:blipFill>
        </p:spPr>
      </p:sp>
    </p:spTree>
    <p:custDataLst>
      <p:tags r:id="rId1"/>
    </p:custData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155603" y="1009650"/>
            <a:ext cx="11976795" cy="1373505"/>
          </a:xfrm>
          <a:prstGeom prst="rect">
            <a:avLst/>
          </a:prstGeom>
        </p:spPr>
        <p:txBody>
          <a:bodyPr lIns="0" tIns="0" rIns="0" bIns="0" rtlCol="0" anchor="t">
            <a:spAutoFit/>
          </a:bodyPr>
          <a:lstStyle/>
          <a:p>
            <a:pPr algn="ctr">
              <a:lnSpc>
                <a:spcPts val="6731"/>
              </a:lnSpc>
            </a:pPr>
            <a:r>
              <a:rPr lang="en-US" sz="6599" spc="-1">
                <a:solidFill>
                  <a:srgbClr val="FFFF00"/>
                </a:solidFill>
                <a:latin typeface="Arial Bold"/>
              </a:rPr>
              <a:t>Development Stages</a:t>
            </a:r>
          </a:p>
        </p:txBody>
      </p:sp>
      <p:sp>
        <p:nvSpPr>
          <p:cNvPr id="3" name="TextBox 3"/>
          <p:cNvSpPr txBox="1"/>
          <p:nvPr/>
        </p:nvSpPr>
        <p:spPr>
          <a:xfrm>
            <a:off x="4668059" y="2895031"/>
            <a:ext cx="8951882" cy="3625681"/>
          </a:xfrm>
          <a:prstGeom prst="rect">
            <a:avLst/>
          </a:prstGeom>
        </p:spPr>
        <p:txBody>
          <a:bodyPr lIns="0" tIns="0" rIns="0" bIns="0" rtlCol="0" anchor="t">
            <a:spAutoFit/>
          </a:bodyPr>
          <a:lstStyle/>
          <a:p>
            <a:pPr algn="l">
              <a:lnSpc>
                <a:spcPts val="7113"/>
              </a:lnSpc>
            </a:pPr>
            <a:r>
              <a:rPr lang="en-US" sz="4530" spc="-1">
                <a:solidFill>
                  <a:srgbClr val="FFFFFF"/>
                </a:solidFill>
                <a:latin typeface="Arial Bold"/>
              </a:rPr>
              <a:t>Stage 1 - Enthusiastic Beginner</a:t>
            </a:r>
          </a:p>
          <a:p>
            <a:pPr algn="l">
              <a:lnSpc>
                <a:spcPts val="7113"/>
              </a:lnSpc>
            </a:pPr>
            <a:r>
              <a:rPr lang="en-US" sz="4530" spc="-1">
                <a:solidFill>
                  <a:srgbClr val="FFFFFF"/>
                </a:solidFill>
                <a:latin typeface="Arial Bold"/>
              </a:rPr>
              <a:t>Stage 2 - Disillusioned Learner</a:t>
            </a:r>
          </a:p>
          <a:p>
            <a:pPr algn="l">
              <a:lnSpc>
                <a:spcPts val="7113"/>
              </a:lnSpc>
            </a:pPr>
            <a:r>
              <a:rPr lang="en-US" sz="4530" spc="-1">
                <a:solidFill>
                  <a:srgbClr val="FFFFFF"/>
                </a:solidFill>
                <a:latin typeface="Arial Bold"/>
              </a:rPr>
              <a:t>Stage 3 - Emerging Contributor</a:t>
            </a:r>
          </a:p>
          <a:p>
            <a:pPr algn="l">
              <a:lnSpc>
                <a:spcPts val="7113"/>
              </a:lnSpc>
            </a:pPr>
            <a:r>
              <a:rPr lang="en-US" sz="4530" spc="-1">
                <a:solidFill>
                  <a:srgbClr val="FFFFFF"/>
                </a:solidFill>
                <a:latin typeface="Arial Bold"/>
              </a:rPr>
              <a:t>Stage 4 - Peak Performer</a:t>
            </a:r>
          </a:p>
        </p:txBody>
      </p:sp>
    </p:spTree>
    <p:custDataLst>
      <p:tags r:id="rId1"/>
    </p:custData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713237" y="2037725"/>
            <a:ext cx="7026442" cy="6214311"/>
            <a:chOff x="0" y="0"/>
            <a:chExt cx="1850586" cy="1636691"/>
          </a:xfrm>
        </p:grpSpPr>
        <p:sp>
          <p:nvSpPr>
            <p:cNvPr id="3" name="Freeform 3"/>
            <p:cNvSpPr/>
            <p:nvPr/>
          </p:nvSpPr>
          <p:spPr>
            <a:xfrm>
              <a:off x="0" y="0"/>
              <a:ext cx="1850585" cy="1636691"/>
            </a:xfrm>
            <a:custGeom>
              <a:avLst/>
              <a:gdLst/>
              <a:ahLst/>
              <a:cxnLst/>
              <a:rect l="l" t="t" r="r" b="b"/>
              <a:pathLst>
                <a:path w="1850585" h="1636691">
                  <a:moveTo>
                    <a:pt x="0" y="0"/>
                  </a:moveTo>
                  <a:lnTo>
                    <a:pt x="1850585" y="0"/>
                  </a:lnTo>
                  <a:lnTo>
                    <a:pt x="1850585" y="1636691"/>
                  </a:lnTo>
                  <a:lnTo>
                    <a:pt x="0" y="1636691"/>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grpSp>
        <p:nvGrpSpPr>
          <p:cNvPr id="5" name="Group 5"/>
          <p:cNvGrpSpPr/>
          <p:nvPr/>
        </p:nvGrpSpPr>
        <p:grpSpPr>
          <a:xfrm>
            <a:off x="9291967" y="5212151"/>
            <a:ext cx="3231645" cy="2838540"/>
            <a:chOff x="0" y="0"/>
            <a:chExt cx="851133" cy="747599"/>
          </a:xfrm>
        </p:grpSpPr>
        <p:sp>
          <p:nvSpPr>
            <p:cNvPr id="6" name="Freeform 6"/>
            <p:cNvSpPr/>
            <p:nvPr/>
          </p:nvSpPr>
          <p:spPr>
            <a:xfrm>
              <a:off x="0" y="0"/>
              <a:ext cx="851133" cy="747599"/>
            </a:xfrm>
            <a:custGeom>
              <a:avLst/>
              <a:gdLst/>
              <a:ahLst/>
              <a:cxnLst/>
              <a:rect l="l" t="t" r="r" b="b"/>
              <a:pathLst>
                <a:path w="851133" h="747599">
                  <a:moveTo>
                    <a:pt x="0" y="0"/>
                  </a:moveTo>
                  <a:lnTo>
                    <a:pt x="851133" y="0"/>
                  </a:lnTo>
                  <a:lnTo>
                    <a:pt x="851133" y="747599"/>
                  </a:lnTo>
                  <a:lnTo>
                    <a:pt x="0" y="747599"/>
                  </a:lnTo>
                  <a:close/>
                </a:path>
              </a:pathLst>
            </a:custGeom>
            <a:solidFill>
              <a:srgbClr val="FF000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grpSp>
        <p:nvGrpSpPr>
          <p:cNvPr id="8" name="Group 8"/>
          <p:cNvGrpSpPr/>
          <p:nvPr/>
        </p:nvGrpSpPr>
        <p:grpSpPr>
          <a:xfrm>
            <a:off x="5914552" y="2224071"/>
            <a:ext cx="3367891" cy="2969582"/>
            <a:chOff x="0" y="0"/>
            <a:chExt cx="887017" cy="782112"/>
          </a:xfrm>
        </p:grpSpPr>
        <p:sp>
          <p:nvSpPr>
            <p:cNvPr id="9" name="Freeform 9"/>
            <p:cNvSpPr/>
            <p:nvPr/>
          </p:nvSpPr>
          <p:spPr>
            <a:xfrm>
              <a:off x="0" y="0"/>
              <a:ext cx="887016" cy="782112"/>
            </a:xfrm>
            <a:custGeom>
              <a:avLst/>
              <a:gdLst/>
              <a:ahLst/>
              <a:cxnLst/>
              <a:rect l="l" t="t" r="r" b="b"/>
              <a:pathLst>
                <a:path w="887016" h="782112">
                  <a:moveTo>
                    <a:pt x="0" y="0"/>
                  </a:moveTo>
                  <a:lnTo>
                    <a:pt x="887016" y="0"/>
                  </a:lnTo>
                  <a:lnTo>
                    <a:pt x="887016" y="782112"/>
                  </a:lnTo>
                  <a:lnTo>
                    <a:pt x="0" y="782112"/>
                  </a:lnTo>
                  <a:close/>
                </a:path>
              </a:pathLst>
            </a:custGeom>
            <a:solidFill>
              <a:srgbClr val="FFFF0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grpSp>
        <p:nvGrpSpPr>
          <p:cNvPr id="11" name="Group 11"/>
          <p:cNvGrpSpPr/>
          <p:nvPr/>
        </p:nvGrpSpPr>
        <p:grpSpPr>
          <a:xfrm>
            <a:off x="9282442" y="2224071"/>
            <a:ext cx="3231645" cy="2969582"/>
            <a:chOff x="0" y="0"/>
            <a:chExt cx="851133" cy="782112"/>
          </a:xfrm>
        </p:grpSpPr>
        <p:sp>
          <p:nvSpPr>
            <p:cNvPr id="12" name="Freeform 12"/>
            <p:cNvSpPr/>
            <p:nvPr/>
          </p:nvSpPr>
          <p:spPr>
            <a:xfrm>
              <a:off x="0" y="0"/>
              <a:ext cx="851133" cy="782112"/>
            </a:xfrm>
            <a:custGeom>
              <a:avLst/>
              <a:gdLst/>
              <a:ahLst/>
              <a:cxnLst/>
              <a:rect l="l" t="t" r="r" b="b"/>
              <a:pathLst>
                <a:path w="851133" h="782112">
                  <a:moveTo>
                    <a:pt x="0" y="0"/>
                  </a:moveTo>
                  <a:lnTo>
                    <a:pt x="851133" y="0"/>
                  </a:lnTo>
                  <a:lnTo>
                    <a:pt x="851133" y="782112"/>
                  </a:lnTo>
                  <a:lnTo>
                    <a:pt x="0" y="782112"/>
                  </a:lnTo>
                  <a:close/>
                </a:path>
              </a:pathLst>
            </a:custGeom>
            <a:solidFill>
              <a:srgbClr val="FF6600"/>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grpSp>
        <p:nvGrpSpPr>
          <p:cNvPr id="14" name="Group 14"/>
          <p:cNvGrpSpPr/>
          <p:nvPr/>
        </p:nvGrpSpPr>
        <p:grpSpPr>
          <a:xfrm>
            <a:off x="5914552" y="5193652"/>
            <a:ext cx="3339316" cy="2857038"/>
            <a:chOff x="0" y="0"/>
            <a:chExt cx="879491" cy="752471"/>
          </a:xfrm>
        </p:grpSpPr>
        <p:sp>
          <p:nvSpPr>
            <p:cNvPr id="15" name="Freeform 15"/>
            <p:cNvSpPr/>
            <p:nvPr/>
          </p:nvSpPr>
          <p:spPr>
            <a:xfrm>
              <a:off x="0" y="0"/>
              <a:ext cx="879491" cy="752471"/>
            </a:xfrm>
            <a:custGeom>
              <a:avLst/>
              <a:gdLst/>
              <a:ahLst/>
              <a:cxnLst/>
              <a:rect l="l" t="t" r="r" b="b"/>
              <a:pathLst>
                <a:path w="879491" h="752471">
                  <a:moveTo>
                    <a:pt x="0" y="0"/>
                  </a:moveTo>
                  <a:lnTo>
                    <a:pt x="879491" y="0"/>
                  </a:lnTo>
                  <a:lnTo>
                    <a:pt x="879491" y="752471"/>
                  </a:lnTo>
                  <a:lnTo>
                    <a:pt x="0" y="752471"/>
                  </a:lnTo>
                  <a:close/>
                </a:path>
              </a:pathLst>
            </a:custGeom>
            <a:solidFill>
              <a:srgbClr val="23945A"/>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1800"/>
                </a:lnSpc>
              </a:pPr>
              <a:endParaRPr/>
            </a:p>
          </p:txBody>
        </p:sp>
      </p:grpSp>
      <p:sp>
        <p:nvSpPr>
          <p:cNvPr id="17" name="TextBox 17"/>
          <p:cNvSpPr txBox="1"/>
          <p:nvPr/>
        </p:nvSpPr>
        <p:spPr>
          <a:xfrm>
            <a:off x="3405714" y="847100"/>
            <a:ext cx="12076715" cy="942975"/>
          </a:xfrm>
          <a:prstGeom prst="rect">
            <a:avLst/>
          </a:prstGeom>
        </p:spPr>
        <p:txBody>
          <a:bodyPr lIns="0" tIns="0" rIns="0" bIns="0" rtlCol="0" anchor="t">
            <a:spAutoFit/>
          </a:bodyPr>
          <a:lstStyle/>
          <a:p>
            <a:pPr algn="ctr">
              <a:lnSpc>
                <a:spcPts val="7200"/>
              </a:lnSpc>
            </a:pPr>
            <a:r>
              <a:rPr lang="en-US" sz="6000" spc="-1">
                <a:solidFill>
                  <a:srgbClr val="FFFF00"/>
                </a:solidFill>
                <a:latin typeface="Arimo Bold"/>
              </a:rPr>
              <a:t>The Four Development Stages</a:t>
            </a:r>
          </a:p>
        </p:txBody>
      </p:sp>
      <p:sp>
        <p:nvSpPr>
          <p:cNvPr id="18" name="TextBox 18"/>
          <p:cNvSpPr txBox="1"/>
          <p:nvPr/>
        </p:nvSpPr>
        <p:spPr>
          <a:xfrm>
            <a:off x="6545736" y="2900899"/>
            <a:ext cx="2235215" cy="1385292"/>
          </a:xfrm>
          <a:prstGeom prst="rect">
            <a:avLst/>
          </a:prstGeom>
        </p:spPr>
        <p:txBody>
          <a:bodyPr lIns="0" tIns="0" rIns="0" bIns="0" rtlCol="0" anchor="t">
            <a:spAutoFit/>
          </a:bodyPr>
          <a:lstStyle/>
          <a:p>
            <a:pPr algn="ctr">
              <a:lnSpc>
                <a:spcPts val="3600"/>
              </a:lnSpc>
            </a:pPr>
            <a:r>
              <a:rPr lang="en-US" sz="3000" spc="-1">
                <a:solidFill>
                  <a:srgbClr val="000000"/>
                </a:solidFill>
                <a:latin typeface="Arimo Bold"/>
              </a:rPr>
              <a:t>Emerging Contributor</a:t>
            </a:r>
          </a:p>
          <a:p>
            <a:pPr algn="ctr">
              <a:lnSpc>
                <a:spcPts val="3600"/>
              </a:lnSpc>
            </a:pPr>
            <a:r>
              <a:rPr lang="en-US" sz="3000" spc="-1">
                <a:solidFill>
                  <a:srgbClr val="0000FF"/>
                </a:solidFill>
                <a:latin typeface="Arimo Bold"/>
              </a:rPr>
              <a:t>Supporting</a:t>
            </a:r>
          </a:p>
        </p:txBody>
      </p:sp>
      <p:sp>
        <p:nvSpPr>
          <p:cNvPr id="19" name="TextBox 19"/>
          <p:cNvSpPr txBox="1"/>
          <p:nvPr/>
        </p:nvSpPr>
        <p:spPr>
          <a:xfrm>
            <a:off x="9528109" y="2921959"/>
            <a:ext cx="2450353" cy="1385292"/>
          </a:xfrm>
          <a:prstGeom prst="rect">
            <a:avLst/>
          </a:prstGeom>
        </p:spPr>
        <p:txBody>
          <a:bodyPr lIns="0" tIns="0" rIns="0" bIns="0" rtlCol="0" anchor="t">
            <a:spAutoFit/>
          </a:bodyPr>
          <a:lstStyle/>
          <a:p>
            <a:pPr algn="ctr">
              <a:lnSpc>
                <a:spcPts val="3600"/>
              </a:lnSpc>
            </a:pPr>
            <a:r>
              <a:rPr lang="en-US" sz="3000" spc="-1">
                <a:solidFill>
                  <a:srgbClr val="000000"/>
                </a:solidFill>
                <a:latin typeface="Arimo Bold"/>
              </a:rPr>
              <a:t>Disillusioned Learner </a:t>
            </a:r>
            <a:r>
              <a:rPr lang="en-US" sz="3000" spc="-1">
                <a:solidFill>
                  <a:srgbClr val="0000FF"/>
                </a:solidFill>
                <a:latin typeface="Arimo Bold"/>
              </a:rPr>
              <a:t>Coaching</a:t>
            </a:r>
          </a:p>
        </p:txBody>
      </p:sp>
      <p:sp>
        <p:nvSpPr>
          <p:cNvPr id="20" name="TextBox 20"/>
          <p:cNvSpPr txBox="1"/>
          <p:nvPr/>
        </p:nvSpPr>
        <p:spPr>
          <a:xfrm>
            <a:off x="9360371" y="5177818"/>
            <a:ext cx="335475" cy="586530"/>
          </a:xfrm>
          <a:prstGeom prst="rect">
            <a:avLst/>
          </a:prstGeom>
        </p:spPr>
        <p:txBody>
          <a:bodyPr lIns="0" tIns="0" rIns="0" bIns="0" rtlCol="0" anchor="t">
            <a:spAutoFit/>
          </a:bodyPr>
          <a:lstStyle/>
          <a:p>
            <a:pPr algn="ctr">
              <a:lnSpc>
                <a:spcPts val="4319"/>
              </a:lnSpc>
            </a:pPr>
            <a:r>
              <a:rPr lang="en-US" sz="3599" spc="-1">
                <a:solidFill>
                  <a:srgbClr val="000000"/>
                </a:solidFill>
                <a:latin typeface="Arimo Bold"/>
              </a:rPr>
              <a:t>1</a:t>
            </a:r>
          </a:p>
        </p:txBody>
      </p:sp>
      <p:sp>
        <p:nvSpPr>
          <p:cNvPr id="21" name="TextBox 21"/>
          <p:cNvSpPr txBox="1"/>
          <p:nvPr/>
        </p:nvSpPr>
        <p:spPr>
          <a:xfrm>
            <a:off x="9444071" y="4526797"/>
            <a:ext cx="251775" cy="586530"/>
          </a:xfrm>
          <a:prstGeom prst="rect">
            <a:avLst/>
          </a:prstGeom>
        </p:spPr>
        <p:txBody>
          <a:bodyPr lIns="0" tIns="0" rIns="0" bIns="0" rtlCol="0" anchor="t">
            <a:spAutoFit/>
          </a:bodyPr>
          <a:lstStyle/>
          <a:p>
            <a:pPr algn="ctr">
              <a:lnSpc>
                <a:spcPts val="4319"/>
              </a:lnSpc>
            </a:pPr>
            <a:r>
              <a:rPr lang="en-US" sz="3599" spc="-1">
                <a:solidFill>
                  <a:srgbClr val="000000"/>
                </a:solidFill>
                <a:latin typeface="Arimo Bold"/>
              </a:rPr>
              <a:t>2</a:t>
            </a:r>
          </a:p>
        </p:txBody>
      </p:sp>
      <p:sp>
        <p:nvSpPr>
          <p:cNvPr id="22" name="TextBox 22"/>
          <p:cNvSpPr txBox="1"/>
          <p:nvPr/>
        </p:nvSpPr>
        <p:spPr>
          <a:xfrm>
            <a:off x="8808862" y="4526797"/>
            <a:ext cx="251235" cy="586530"/>
          </a:xfrm>
          <a:prstGeom prst="rect">
            <a:avLst/>
          </a:prstGeom>
        </p:spPr>
        <p:txBody>
          <a:bodyPr lIns="0" tIns="0" rIns="0" bIns="0" rtlCol="0" anchor="t">
            <a:spAutoFit/>
          </a:bodyPr>
          <a:lstStyle/>
          <a:p>
            <a:pPr algn="ctr">
              <a:lnSpc>
                <a:spcPts val="4319"/>
              </a:lnSpc>
            </a:pPr>
            <a:r>
              <a:rPr lang="en-US" sz="3599" spc="-1">
                <a:solidFill>
                  <a:srgbClr val="000000"/>
                </a:solidFill>
                <a:latin typeface="Arimo Bold"/>
              </a:rPr>
              <a:t>3</a:t>
            </a:r>
          </a:p>
        </p:txBody>
      </p:sp>
      <p:sp>
        <p:nvSpPr>
          <p:cNvPr id="23" name="TextBox 23"/>
          <p:cNvSpPr txBox="1"/>
          <p:nvPr/>
        </p:nvSpPr>
        <p:spPr>
          <a:xfrm>
            <a:off x="8770522" y="5165077"/>
            <a:ext cx="251775" cy="586530"/>
          </a:xfrm>
          <a:prstGeom prst="rect">
            <a:avLst/>
          </a:prstGeom>
        </p:spPr>
        <p:txBody>
          <a:bodyPr lIns="0" tIns="0" rIns="0" bIns="0" rtlCol="0" anchor="t">
            <a:spAutoFit/>
          </a:bodyPr>
          <a:lstStyle/>
          <a:p>
            <a:pPr algn="ctr">
              <a:lnSpc>
                <a:spcPts val="4319"/>
              </a:lnSpc>
            </a:pPr>
            <a:r>
              <a:rPr lang="en-US" sz="3599" spc="-1">
                <a:solidFill>
                  <a:srgbClr val="000000"/>
                </a:solidFill>
                <a:latin typeface="Arimo Bold"/>
              </a:rPr>
              <a:t>4</a:t>
            </a:r>
          </a:p>
        </p:txBody>
      </p:sp>
      <p:sp>
        <p:nvSpPr>
          <p:cNvPr id="24" name="TextBox 24"/>
          <p:cNvSpPr txBox="1"/>
          <p:nvPr/>
        </p:nvSpPr>
        <p:spPr>
          <a:xfrm>
            <a:off x="6326520" y="5736979"/>
            <a:ext cx="2480891" cy="1385292"/>
          </a:xfrm>
          <a:prstGeom prst="rect">
            <a:avLst/>
          </a:prstGeom>
        </p:spPr>
        <p:txBody>
          <a:bodyPr lIns="0" tIns="0" rIns="0" bIns="0" rtlCol="0" anchor="t">
            <a:spAutoFit/>
          </a:bodyPr>
          <a:lstStyle/>
          <a:p>
            <a:pPr algn="ctr">
              <a:lnSpc>
                <a:spcPts val="3600"/>
              </a:lnSpc>
            </a:pPr>
            <a:r>
              <a:rPr lang="en-US" sz="3000" spc="-1">
                <a:solidFill>
                  <a:srgbClr val="000000"/>
                </a:solidFill>
                <a:latin typeface="Arimo Bold"/>
              </a:rPr>
              <a:t>Peak Performer </a:t>
            </a:r>
            <a:r>
              <a:rPr lang="en-US" sz="3000" spc="-1">
                <a:solidFill>
                  <a:srgbClr val="0000FF"/>
                </a:solidFill>
                <a:latin typeface="Arimo Bold"/>
              </a:rPr>
              <a:t>Delegating</a:t>
            </a:r>
          </a:p>
        </p:txBody>
      </p:sp>
      <p:sp>
        <p:nvSpPr>
          <p:cNvPr id="25" name="TextBox 25"/>
          <p:cNvSpPr txBox="1"/>
          <p:nvPr/>
        </p:nvSpPr>
        <p:spPr>
          <a:xfrm>
            <a:off x="9644749" y="5758039"/>
            <a:ext cx="2540700" cy="1385292"/>
          </a:xfrm>
          <a:prstGeom prst="rect">
            <a:avLst/>
          </a:prstGeom>
        </p:spPr>
        <p:txBody>
          <a:bodyPr lIns="0" tIns="0" rIns="0" bIns="0" rtlCol="0" anchor="t">
            <a:spAutoFit/>
          </a:bodyPr>
          <a:lstStyle/>
          <a:p>
            <a:pPr algn="ctr">
              <a:lnSpc>
                <a:spcPts val="3600"/>
              </a:lnSpc>
            </a:pPr>
            <a:r>
              <a:rPr lang="en-US" sz="3000" spc="-1">
                <a:solidFill>
                  <a:srgbClr val="000000"/>
                </a:solidFill>
                <a:latin typeface="Arimo Bold"/>
              </a:rPr>
              <a:t>Enthusiastic Beginner </a:t>
            </a:r>
            <a:r>
              <a:rPr lang="en-US" sz="3000" spc="-1">
                <a:solidFill>
                  <a:srgbClr val="0000FF"/>
                </a:solidFill>
                <a:latin typeface="Arimo Bold"/>
              </a:rPr>
              <a:t>Directing</a:t>
            </a:r>
          </a:p>
        </p:txBody>
      </p:sp>
    </p:spTree>
    <p:custDataLst>
      <p:tags r:id="rId1"/>
    </p:custData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412562" y="970147"/>
            <a:ext cx="13462875" cy="1706700"/>
          </a:xfrm>
          <a:prstGeom prst="rect">
            <a:avLst/>
          </a:prstGeom>
        </p:spPr>
        <p:txBody>
          <a:bodyPr lIns="0" tIns="0" rIns="0" bIns="0" rtlCol="0" anchor="t">
            <a:spAutoFit/>
          </a:bodyPr>
          <a:lstStyle/>
          <a:p>
            <a:pPr algn="ctr">
              <a:lnSpc>
                <a:spcPts val="7200"/>
              </a:lnSpc>
            </a:pPr>
            <a:r>
              <a:rPr lang="en-US" sz="6000" spc="-1">
                <a:solidFill>
                  <a:srgbClr val="FFFF00"/>
                </a:solidFill>
                <a:latin typeface="Arial Bold"/>
              </a:rPr>
              <a:t>The Four Leadership Styles</a:t>
            </a:r>
          </a:p>
        </p:txBody>
      </p:sp>
      <p:sp>
        <p:nvSpPr>
          <p:cNvPr id="3" name="Freeform 3"/>
          <p:cNvSpPr/>
          <p:nvPr/>
        </p:nvSpPr>
        <p:spPr>
          <a:xfrm>
            <a:off x="5610480" y="2251161"/>
            <a:ext cx="7067039" cy="6841704"/>
          </a:xfrm>
          <a:custGeom>
            <a:avLst/>
            <a:gdLst/>
            <a:ahLst/>
            <a:cxnLst/>
            <a:rect l="l" t="t" r="r" b="b"/>
            <a:pathLst>
              <a:path w="7067039" h="6841704">
                <a:moveTo>
                  <a:pt x="0" y="0"/>
                </a:moveTo>
                <a:lnTo>
                  <a:pt x="7067040" y="0"/>
                </a:lnTo>
                <a:lnTo>
                  <a:pt x="7067040" y="6841705"/>
                </a:lnTo>
                <a:lnTo>
                  <a:pt x="0" y="6841705"/>
                </a:lnTo>
                <a:lnTo>
                  <a:pt x="0" y="0"/>
                </a:lnTo>
                <a:close/>
              </a:path>
            </a:pathLst>
          </a:custGeom>
          <a:blipFill>
            <a:blip r:embed="rId3"/>
            <a:stretch>
              <a:fillRect l="-11" r="-11"/>
            </a:stretch>
          </a:blipFill>
        </p:spPr>
      </p:sp>
    </p:spTree>
    <p:custDataLst>
      <p:tags r:id="rId1"/>
    </p:custData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155603" y="872520"/>
            <a:ext cx="11976795" cy="1760982"/>
          </a:xfrm>
          <a:prstGeom prst="rect">
            <a:avLst/>
          </a:prstGeom>
        </p:spPr>
        <p:txBody>
          <a:bodyPr lIns="0" tIns="0" rIns="0" bIns="0" rtlCol="0" anchor="t">
            <a:spAutoFit/>
          </a:bodyPr>
          <a:lstStyle/>
          <a:p>
            <a:pPr algn="ctr">
              <a:lnSpc>
                <a:spcPts val="6324"/>
              </a:lnSpc>
            </a:pPr>
            <a:r>
              <a:rPr lang="en-US" sz="6200" spc="-1">
                <a:solidFill>
                  <a:srgbClr val="FFFF00"/>
                </a:solidFill>
                <a:latin typeface="Arial Bold"/>
              </a:rPr>
              <a:t>Hints on defining </a:t>
            </a:r>
          </a:p>
          <a:p>
            <a:pPr algn="ctr">
              <a:lnSpc>
                <a:spcPts val="6324"/>
              </a:lnSpc>
            </a:pPr>
            <a:r>
              <a:rPr lang="en-US" sz="6200" spc="-1">
                <a:solidFill>
                  <a:srgbClr val="FFFF00"/>
                </a:solidFill>
                <a:latin typeface="Arial Bold"/>
              </a:rPr>
              <a:t>Development Levels</a:t>
            </a:r>
          </a:p>
        </p:txBody>
      </p:sp>
      <p:sp>
        <p:nvSpPr>
          <p:cNvPr id="3" name="TextBox 3"/>
          <p:cNvSpPr txBox="1"/>
          <p:nvPr/>
        </p:nvSpPr>
        <p:spPr>
          <a:xfrm>
            <a:off x="3444300" y="2884020"/>
            <a:ext cx="12106255" cy="5465521"/>
          </a:xfrm>
          <a:prstGeom prst="rect">
            <a:avLst/>
          </a:prstGeom>
        </p:spPr>
        <p:txBody>
          <a:bodyPr lIns="0" tIns="0" rIns="0" bIns="0" rtlCol="0" anchor="t">
            <a:spAutoFit/>
          </a:bodyPr>
          <a:lstStyle/>
          <a:p>
            <a:pPr marL="491866" lvl="1" indent="-245933" algn="l">
              <a:lnSpc>
                <a:spcPts val="5350"/>
              </a:lnSpc>
              <a:buFont typeface="Arial"/>
              <a:buChar char="•"/>
            </a:pPr>
            <a:r>
              <a:rPr lang="en-US" sz="3822" spc="-1">
                <a:solidFill>
                  <a:srgbClr val="FFFFFF"/>
                </a:solidFill>
                <a:latin typeface="Arial"/>
              </a:rPr>
              <a:t>Be “TASK SPECIFIC”</a:t>
            </a:r>
          </a:p>
          <a:p>
            <a:pPr marL="491866" lvl="1" indent="-245933" algn="l">
              <a:lnSpc>
                <a:spcPts val="5350"/>
              </a:lnSpc>
              <a:buFont typeface="Arial"/>
              <a:buChar char="•"/>
            </a:pPr>
            <a:r>
              <a:rPr lang="en-US" sz="3822" spc="-1">
                <a:solidFill>
                  <a:srgbClr val="FFFFFF"/>
                </a:solidFill>
                <a:latin typeface="Arial"/>
              </a:rPr>
              <a:t>Focus on demonstrated skills (not “should be able to” or “used to”)</a:t>
            </a:r>
          </a:p>
          <a:p>
            <a:pPr marL="491866" lvl="1" indent="-245933" algn="l">
              <a:lnSpc>
                <a:spcPts val="5350"/>
              </a:lnSpc>
              <a:buFont typeface="Arial"/>
              <a:buChar char="•"/>
            </a:pPr>
            <a:r>
              <a:rPr lang="en-US" sz="3822" spc="-1">
                <a:solidFill>
                  <a:srgbClr val="FFFFFF"/>
                </a:solidFill>
                <a:latin typeface="Arial"/>
              </a:rPr>
              <a:t>Question is “are they” not “can they”</a:t>
            </a:r>
          </a:p>
          <a:p>
            <a:pPr marL="491866" lvl="1" indent="-245933" algn="l">
              <a:lnSpc>
                <a:spcPts val="5350"/>
              </a:lnSpc>
              <a:buFont typeface="Arial"/>
              <a:buChar char="•"/>
            </a:pPr>
            <a:r>
              <a:rPr lang="en-US" sz="3822" spc="-1">
                <a:solidFill>
                  <a:srgbClr val="FFFFFF"/>
                </a:solidFill>
                <a:latin typeface="Arial"/>
              </a:rPr>
              <a:t>Respond to follower's needs -vs- wants</a:t>
            </a:r>
          </a:p>
          <a:p>
            <a:pPr marL="491866" lvl="1" indent="-245933" algn="l">
              <a:lnSpc>
                <a:spcPts val="5350"/>
              </a:lnSpc>
              <a:buFont typeface="Arial"/>
              <a:buChar char="•"/>
            </a:pPr>
            <a:r>
              <a:rPr lang="en-US" sz="3822" spc="-1">
                <a:solidFill>
                  <a:srgbClr val="FFFFFF"/>
                </a:solidFill>
                <a:latin typeface="Arial"/>
              </a:rPr>
              <a:t>Don’t confuse enthusiasm for ability</a:t>
            </a:r>
          </a:p>
          <a:p>
            <a:pPr marL="491866" lvl="1" indent="-245933" algn="l">
              <a:lnSpc>
                <a:spcPts val="5350"/>
              </a:lnSpc>
              <a:buFont typeface="Arial"/>
              <a:buChar char="•"/>
            </a:pPr>
            <a:r>
              <a:rPr lang="en-US" sz="3822" spc="-1">
                <a:solidFill>
                  <a:srgbClr val="FFFFFF"/>
                </a:solidFill>
                <a:latin typeface="Arial"/>
              </a:rPr>
              <a:t>Avoid diagnosing insecurities as unmotivated</a:t>
            </a:r>
          </a:p>
          <a:p>
            <a:pPr marL="491866" lvl="1" indent="-245933" algn="l">
              <a:lnSpc>
                <a:spcPts val="5350"/>
              </a:lnSpc>
              <a:buFont typeface="Arial"/>
              <a:buChar char="•"/>
            </a:pPr>
            <a:r>
              <a:rPr lang="en-US" sz="3822" spc="-1">
                <a:solidFill>
                  <a:srgbClr val="FFFFFF"/>
                </a:solidFill>
                <a:latin typeface="Arial"/>
              </a:rPr>
              <a:t>Impacting knowledge doesn’t guarantee skill</a:t>
            </a:r>
          </a:p>
        </p:txBody>
      </p:sp>
    </p:spTree>
    <p:custDataLst>
      <p:tags r:id="rId1"/>
    </p:custData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298513" y="2119681"/>
            <a:ext cx="9690975" cy="5156299"/>
          </a:xfrm>
          <a:prstGeom prst="rect">
            <a:avLst/>
          </a:prstGeom>
        </p:spPr>
        <p:txBody>
          <a:bodyPr lIns="0" tIns="0" rIns="0" bIns="0" rtlCol="0" anchor="t">
            <a:spAutoFit/>
          </a:bodyPr>
          <a:lstStyle/>
          <a:p>
            <a:pPr algn="ctr">
              <a:lnSpc>
                <a:spcPts val="7919"/>
              </a:lnSpc>
            </a:pPr>
            <a:r>
              <a:rPr lang="en-US" sz="6599" spc="-1">
                <a:solidFill>
                  <a:srgbClr val="FFFF00"/>
                </a:solidFill>
                <a:latin typeface="Arial Bold"/>
              </a:rPr>
              <a:t>In general,</a:t>
            </a:r>
          </a:p>
          <a:p>
            <a:pPr algn="ctr">
              <a:lnSpc>
                <a:spcPts val="7919"/>
              </a:lnSpc>
            </a:pPr>
            <a:r>
              <a:rPr lang="en-US" sz="6599" spc="-1">
                <a:solidFill>
                  <a:srgbClr val="FFFF00"/>
                </a:solidFill>
                <a:latin typeface="Arial Bold"/>
              </a:rPr>
              <a:t>the more time you spend with your people,</a:t>
            </a:r>
          </a:p>
          <a:p>
            <a:pPr algn="ctr">
              <a:lnSpc>
                <a:spcPts val="7919"/>
              </a:lnSpc>
            </a:pPr>
            <a:r>
              <a:rPr lang="en-US" sz="6599" spc="-1">
                <a:solidFill>
                  <a:srgbClr val="FFFF00"/>
                </a:solidFill>
                <a:latin typeface="Arial Bold"/>
              </a:rPr>
              <a:t>the less effective</a:t>
            </a:r>
          </a:p>
          <a:p>
            <a:pPr algn="ctr">
              <a:lnSpc>
                <a:spcPts val="7919"/>
              </a:lnSpc>
            </a:pPr>
            <a:r>
              <a:rPr lang="en-US" sz="6599" spc="-1">
                <a:solidFill>
                  <a:srgbClr val="FFFF00"/>
                </a:solidFill>
                <a:latin typeface="Arial Bold"/>
              </a:rPr>
              <a:t>you are.</a:t>
            </a:r>
          </a:p>
        </p:txBody>
      </p:sp>
    </p:spTree>
    <p:custDataLst>
      <p:tags r:id="rId1"/>
    </p:custData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441263" y="3325188"/>
            <a:ext cx="11405475" cy="2133600"/>
          </a:xfrm>
          <a:prstGeom prst="rect">
            <a:avLst/>
          </a:prstGeom>
        </p:spPr>
        <p:txBody>
          <a:bodyPr lIns="0" tIns="0" rIns="0" bIns="0" rtlCol="0" anchor="t">
            <a:spAutoFit/>
          </a:bodyPr>
          <a:lstStyle/>
          <a:p>
            <a:pPr algn="ctr">
              <a:lnSpc>
                <a:spcPts val="7920"/>
              </a:lnSpc>
            </a:pPr>
            <a:r>
              <a:rPr lang="en-US" sz="6600" spc="-1">
                <a:solidFill>
                  <a:srgbClr val="FFFF00"/>
                </a:solidFill>
                <a:latin typeface="Arial Bold"/>
              </a:rPr>
              <a:t>Doing for your people what they can’t do for themselves</a:t>
            </a:r>
          </a:p>
        </p:txBody>
      </p:sp>
    </p:spTree>
    <p:custDataLst>
      <p:tags r:id="rId1"/>
    </p:custData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127062" y="2751682"/>
            <a:ext cx="10033875" cy="3701105"/>
          </a:xfrm>
          <a:prstGeom prst="rect">
            <a:avLst/>
          </a:prstGeom>
        </p:spPr>
        <p:txBody>
          <a:bodyPr lIns="0" tIns="0" rIns="0" bIns="0" rtlCol="0" anchor="t">
            <a:spAutoFit/>
          </a:bodyPr>
          <a:lstStyle/>
          <a:p>
            <a:pPr algn="ctr">
              <a:lnSpc>
                <a:spcPts val="9504"/>
              </a:lnSpc>
            </a:pPr>
            <a:r>
              <a:rPr lang="en-US" sz="6600" spc="-1">
                <a:solidFill>
                  <a:srgbClr val="FFFF00"/>
                </a:solidFill>
                <a:latin typeface="Arial Bold"/>
              </a:rPr>
              <a:t>Effective leaders use different strokes for different folks</a:t>
            </a:r>
          </a:p>
        </p:txBody>
      </p:sp>
    </p:spTree>
    <p:custDataLst>
      <p:tags r:id="rId1"/>
    </p:custData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746197" y="2117361"/>
            <a:ext cx="9570645" cy="7225837"/>
          </a:xfrm>
          <a:custGeom>
            <a:avLst/>
            <a:gdLst/>
            <a:ahLst/>
            <a:cxnLst/>
            <a:rect l="l" t="t" r="r" b="b"/>
            <a:pathLst>
              <a:path w="9570645" h="7225837">
                <a:moveTo>
                  <a:pt x="0" y="0"/>
                </a:moveTo>
                <a:lnTo>
                  <a:pt x="9570645" y="0"/>
                </a:lnTo>
                <a:lnTo>
                  <a:pt x="9570645" y="7225837"/>
                </a:lnTo>
                <a:lnTo>
                  <a:pt x="0" y="7225837"/>
                </a:lnTo>
                <a:lnTo>
                  <a:pt x="0" y="0"/>
                </a:lnTo>
                <a:close/>
              </a:path>
            </a:pathLst>
          </a:custGeom>
          <a:blipFill>
            <a:blip r:embed="rId3"/>
            <a:stretch>
              <a:fillRect/>
            </a:stretch>
          </a:blipFill>
        </p:spPr>
      </p:sp>
      <p:sp>
        <p:nvSpPr>
          <p:cNvPr id="3" name="TextBox 3"/>
          <p:cNvSpPr txBox="1"/>
          <p:nvPr/>
        </p:nvSpPr>
        <p:spPr>
          <a:xfrm>
            <a:off x="4058394" y="538976"/>
            <a:ext cx="11029206" cy="1259829"/>
          </a:xfrm>
          <a:prstGeom prst="rect">
            <a:avLst/>
          </a:prstGeom>
        </p:spPr>
        <p:txBody>
          <a:bodyPr wrap="square" lIns="0" tIns="0" rIns="0" bIns="0" rtlCol="0" anchor="t">
            <a:spAutoFit/>
          </a:bodyPr>
          <a:lstStyle/>
          <a:p>
            <a:pPr algn="ctr">
              <a:lnSpc>
                <a:spcPts val="10360"/>
              </a:lnSpc>
            </a:pPr>
            <a:r>
              <a:rPr lang="en-US" sz="7400" dirty="0">
                <a:solidFill>
                  <a:srgbClr val="FFFFFF"/>
                </a:solidFill>
                <a:latin typeface="Canva Sans Bold"/>
              </a:rPr>
              <a:t>So what is leadership?</a:t>
            </a:r>
          </a:p>
        </p:txBody>
      </p:sp>
      <p:sp>
        <p:nvSpPr>
          <p:cNvPr id="4" name="TextBox 4"/>
          <p:cNvSpPr txBox="1"/>
          <p:nvPr/>
        </p:nvSpPr>
        <p:spPr>
          <a:xfrm>
            <a:off x="10773983" y="3113538"/>
            <a:ext cx="6485317" cy="4889873"/>
          </a:xfrm>
          <a:prstGeom prst="rect">
            <a:avLst/>
          </a:prstGeom>
        </p:spPr>
        <p:txBody>
          <a:bodyPr lIns="0" tIns="0" rIns="0" bIns="0" rtlCol="0" anchor="t">
            <a:spAutoFit/>
          </a:bodyPr>
          <a:lstStyle/>
          <a:p>
            <a:pPr algn="ctr">
              <a:lnSpc>
                <a:spcPts val="6345"/>
              </a:lnSpc>
              <a:spcBef>
                <a:spcPct val="0"/>
              </a:spcBef>
            </a:pPr>
            <a:r>
              <a:rPr lang="en-US" sz="5288" spc="-1">
                <a:solidFill>
                  <a:srgbClr val="FFFF00"/>
                </a:solidFill>
                <a:latin typeface="Arial Bold"/>
              </a:rPr>
              <a:t>Please type in the comment section one word that you think best describes leadership.</a:t>
            </a:r>
          </a:p>
        </p:txBody>
      </p:sp>
    </p:spTree>
    <p:custDataLst>
      <p:tags r:id="rId1"/>
    </p:custData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241543" y="2523262"/>
            <a:ext cx="9804915" cy="4803480"/>
          </a:xfrm>
          <a:prstGeom prst="rect">
            <a:avLst/>
          </a:prstGeom>
        </p:spPr>
        <p:txBody>
          <a:bodyPr lIns="0" tIns="0" rIns="0" bIns="0" rtlCol="0" anchor="t">
            <a:spAutoFit/>
          </a:bodyPr>
          <a:lstStyle/>
          <a:p>
            <a:pPr algn="ctr">
              <a:lnSpc>
                <a:spcPts val="9313"/>
              </a:lnSpc>
            </a:pPr>
            <a:r>
              <a:rPr lang="en-US" sz="6467" spc="-1">
                <a:solidFill>
                  <a:srgbClr val="FFFF00"/>
                </a:solidFill>
                <a:latin typeface="Arial Bold"/>
              </a:rPr>
              <a:t>Effective leaders use different strokes for the same folks depending on the task</a:t>
            </a:r>
          </a:p>
        </p:txBody>
      </p:sp>
    </p:spTree>
    <p:custDataLst>
      <p:tags r:id="rId1"/>
    </p:custData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58927"/>
            <a:ext cx="74468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#1</a:t>
            </a:r>
          </a:p>
        </p:txBody>
      </p:sp>
      <p:sp>
        <p:nvSpPr>
          <p:cNvPr id="3" name="TextBox 3"/>
          <p:cNvSpPr txBox="1"/>
          <p:nvPr/>
        </p:nvSpPr>
        <p:spPr>
          <a:xfrm>
            <a:off x="1028700" y="2135075"/>
            <a:ext cx="16230600" cy="3505835"/>
          </a:xfrm>
          <a:prstGeom prst="rect">
            <a:avLst/>
          </a:prstGeom>
        </p:spPr>
        <p:txBody>
          <a:bodyPr lIns="0" tIns="0" rIns="0" bIns="0" rtlCol="0" anchor="t">
            <a:spAutoFit/>
          </a:bodyPr>
          <a:lstStyle/>
          <a:p>
            <a:pPr>
              <a:lnSpc>
                <a:spcPts val="4620"/>
              </a:lnSpc>
            </a:pPr>
            <a:r>
              <a:rPr lang="en-US" sz="3300" u="sng">
                <a:solidFill>
                  <a:srgbClr val="FCFDF7"/>
                </a:solidFill>
                <a:latin typeface="Canva Sans Bold"/>
              </a:rPr>
              <a:t>Scen﻿ario:</a:t>
            </a:r>
            <a:r>
              <a:rPr lang="en-US" sz="3300">
                <a:solidFill>
                  <a:srgbClr val="FCFDF7"/>
                </a:solidFill>
                <a:latin typeface="Canva Sans Bold"/>
              </a:rPr>
              <a:t> Your company has recently introduced a new production process that requires strict adherence to safety protocols. Mike, one of the experienced production workers, is struggling to adapt to the new process and frequently overlooks safety guidelines, putting himself and others at risk.</a:t>
            </a:r>
          </a:p>
          <a:p>
            <a:pPr>
              <a:lnSpc>
                <a:spcPts val="4759"/>
              </a:lnSpc>
            </a:pPr>
            <a:endParaRPr lang="en-US" sz="3300">
              <a:solidFill>
                <a:srgbClr val="FCFDF7"/>
              </a:solidFill>
              <a:latin typeface="Canva Sans Bold"/>
            </a:endParaRPr>
          </a:p>
          <a:p>
            <a:pPr>
              <a:lnSpc>
                <a:spcPts val="4759"/>
              </a:lnSpc>
            </a:pPr>
            <a:endParaRPr lang="en-US" sz="3300">
              <a:solidFill>
                <a:srgbClr val="FCFDF7"/>
              </a:solidFill>
              <a:latin typeface="Canva Sans Bold"/>
            </a:endParaRPr>
          </a:p>
        </p:txBody>
      </p:sp>
    </p:spTree>
    <p:custDataLst>
      <p:tags r:id="rId1"/>
    </p:custData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22196"/>
            <a:ext cx="72944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#1</a:t>
            </a:r>
          </a:p>
        </p:txBody>
      </p:sp>
      <p:sp>
        <p:nvSpPr>
          <p:cNvPr id="3" name="TextBox 3"/>
          <p:cNvSpPr txBox="1"/>
          <p:nvPr/>
        </p:nvSpPr>
        <p:spPr>
          <a:xfrm>
            <a:off x="1028700" y="2135075"/>
            <a:ext cx="16230600" cy="7106285"/>
          </a:xfrm>
          <a:prstGeom prst="rect">
            <a:avLst/>
          </a:prstGeom>
        </p:spPr>
        <p:txBody>
          <a:bodyPr lIns="0" tIns="0" rIns="0" bIns="0" rtlCol="0" anchor="t">
            <a:spAutoFit/>
          </a:bodyPr>
          <a:lstStyle/>
          <a:p>
            <a:pPr>
              <a:lnSpc>
                <a:spcPts val="4620"/>
              </a:lnSpc>
            </a:pPr>
            <a:r>
              <a:rPr lang="en-US" sz="3300" u="sng">
                <a:solidFill>
                  <a:srgbClr val="FCFDF7"/>
                </a:solidFill>
                <a:latin typeface="Canva Sans Bold"/>
              </a:rPr>
              <a:t>Scen﻿ario:</a:t>
            </a:r>
            <a:r>
              <a:rPr lang="en-US" sz="3300">
                <a:solidFill>
                  <a:srgbClr val="FCFDF7"/>
                </a:solidFill>
                <a:latin typeface="Canva Sans Bold"/>
              </a:rPr>
              <a:t> Your company has recently introduced a new production process that requires strict adherence to safety protocols. Mike, one of the experienced production workers, is struggling to adapt to the new process and frequently overlooks safety guidelines, putting himself and others at risk.</a:t>
            </a:r>
          </a:p>
          <a:p>
            <a:pPr>
              <a:lnSpc>
                <a:spcPts val="4759"/>
              </a:lnSpc>
            </a:pPr>
            <a:endParaRPr lang="en-US" sz="3300">
              <a:solidFill>
                <a:srgbClr val="FCFDF7"/>
              </a:solidFill>
              <a:latin typeface="Canva Sans Bold"/>
            </a:endParaRPr>
          </a:p>
          <a:p>
            <a:pPr>
              <a:lnSpc>
                <a:spcPts val="4759"/>
              </a:lnSpc>
            </a:pPr>
            <a:r>
              <a:rPr lang="en-US" sz="3399">
                <a:solidFill>
                  <a:srgbClr val="FFFF00"/>
                </a:solidFill>
                <a:latin typeface="Canva Sans Bold"/>
              </a:rPr>
              <a:t>Best Alternative: Answer 3 </a:t>
            </a:r>
          </a:p>
          <a:p>
            <a:pPr>
              <a:lnSpc>
                <a:spcPts val="4759"/>
              </a:lnSpc>
            </a:pPr>
            <a:r>
              <a:rPr lang="en-US" sz="3399">
                <a:solidFill>
                  <a:srgbClr val="FFFF00"/>
                </a:solidFill>
                <a:latin typeface="Canva Sans"/>
              </a:rPr>
              <a:t>Offer additional training to enhance Mike's understanding of the safety protocols. With a directive leadership style, providing clear instructions and training is essential. In this case, offering targeted training will help Mike understand the importance of safety and ensure compliance with the new production process. </a:t>
            </a:r>
          </a:p>
          <a:p>
            <a:pPr>
              <a:lnSpc>
                <a:spcPts val="4759"/>
              </a:lnSpc>
            </a:pPr>
            <a:endParaRPr lang="en-US" sz="3399">
              <a:solidFill>
                <a:srgbClr val="FFFF00"/>
              </a:solidFill>
              <a:latin typeface="Canva Sans"/>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58927"/>
            <a:ext cx="75230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#2</a:t>
            </a:r>
          </a:p>
        </p:txBody>
      </p:sp>
      <p:sp>
        <p:nvSpPr>
          <p:cNvPr id="3" name="TextBox 3"/>
          <p:cNvSpPr txBox="1"/>
          <p:nvPr/>
        </p:nvSpPr>
        <p:spPr>
          <a:xfrm>
            <a:off x="1028700" y="2077085"/>
            <a:ext cx="16140098" cy="6581140"/>
          </a:xfrm>
          <a:prstGeom prst="rect">
            <a:avLst/>
          </a:prstGeom>
        </p:spPr>
        <p:txBody>
          <a:bodyPr lIns="0" tIns="0" rIns="0" bIns="0" rtlCol="0" anchor="t">
            <a:spAutoFit/>
          </a:bodyPr>
          <a:lstStyle/>
          <a:p>
            <a:pPr>
              <a:lnSpc>
                <a:spcPts val="4759"/>
              </a:lnSpc>
            </a:pPr>
            <a:r>
              <a:rPr lang="en-US" sz="3399" u="sng">
                <a:solidFill>
                  <a:srgbClr val="FCFDF7"/>
                </a:solidFill>
                <a:latin typeface="Canva Sans Bold"/>
              </a:rPr>
              <a:t>Scenario: </a:t>
            </a:r>
            <a:r>
              <a:rPr lang="en-US" sz="3399">
                <a:solidFill>
                  <a:srgbClr val="FCFDF7"/>
                </a:solidFill>
                <a:latin typeface="Canva Sans Bold"/>
              </a:rPr>
              <a:t>Your company is launching a new product line that requires collaboration between different departments. The team members are experienced and have successfully handled similar projects in the past.</a:t>
            </a:r>
          </a:p>
          <a:p>
            <a:pPr>
              <a:lnSpc>
                <a:spcPts val="4759"/>
              </a:lnSpc>
            </a:pPr>
            <a:endParaRPr lang="en-US" sz="3399">
              <a:solidFill>
                <a:srgbClr val="FCFDF7"/>
              </a:solidFill>
              <a:latin typeface="Canva Sans Bold"/>
            </a:endParaRPr>
          </a:p>
          <a:p>
            <a:pPr>
              <a:lnSpc>
                <a:spcPts val="4759"/>
              </a:lnSpc>
            </a:pPr>
            <a:r>
              <a:rPr lang="en-US" sz="3399" u="sng">
                <a:solidFill>
                  <a:srgbClr val="FFFF00"/>
                </a:solidFill>
                <a:latin typeface="Canva Sans Bold"/>
              </a:rPr>
              <a:t>Possible Answers:</a:t>
            </a:r>
          </a:p>
          <a:p>
            <a:pPr marL="734059" lvl="1" indent="-367030">
              <a:lnSpc>
                <a:spcPts val="4759"/>
              </a:lnSpc>
              <a:buFont typeface="Arial"/>
              <a:buChar char="•"/>
            </a:pPr>
            <a:r>
              <a:rPr lang="en-US" sz="3399">
                <a:solidFill>
                  <a:srgbClr val="FFFF00"/>
                </a:solidFill>
                <a:latin typeface="Canva Sans"/>
              </a:rPr>
              <a:t>Assign specific tasks to individual team members based on their expertise.</a:t>
            </a:r>
          </a:p>
          <a:p>
            <a:pPr marL="734059" lvl="1" indent="-367030">
              <a:lnSpc>
                <a:spcPts val="4759"/>
              </a:lnSpc>
              <a:buFont typeface="Arial"/>
              <a:buChar char="•"/>
            </a:pPr>
            <a:r>
              <a:rPr lang="en-US" sz="3399">
                <a:solidFill>
                  <a:srgbClr val="FFFF00"/>
                </a:solidFill>
                <a:latin typeface="Canva Sans"/>
              </a:rPr>
              <a:t>Provide detailed instructions and guidelines for the new product launch.</a:t>
            </a:r>
          </a:p>
          <a:p>
            <a:pPr marL="734059" lvl="1" indent="-367030">
              <a:lnSpc>
                <a:spcPts val="4759"/>
              </a:lnSpc>
              <a:buFont typeface="Arial"/>
              <a:buChar char="•"/>
            </a:pPr>
            <a:r>
              <a:rPr lang="en-US" sz="3399">
                <a:solidFill>
                  <a:srgbClr val="FFFF00"/>
                </a:solidFill>
                <a:latin typeface="Canva Sans"/>
              </a:rPr>
              <a:t>Oversee all aspects of the project to ensure seamless coordination.</a:t>
            </a:r>
          </a:p>
          <a:p>
            <a:pPr marL="734059" lvl="1" indent="-367030" algn="l">
              <a:lnSpc>
                <a:spcPts val="4759"/>
              </a:lnSpc>
              <a:buFont typeface="Arial"/>
              <a:buChar char="•"/>
            </a:pPr>
            <a:r>
              <a:rPr lang="en-US" sz="3399">
                <a:solidFill>
                  <a:srgbClr val="FFFF00"/>
                </a:solidFill>
                <a:latin typeface="Canva Sans"/>
              </a:rPr>
              <a:t>Let the team members decide how to allocate tasks and coordinate the project.</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22196"/>
            <a:ext cx="76754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#2</a:t>
            </a:r>
          </a:p>
        </p:txBody>
      </p:sp>
      <p:sp>
        <p:nvSpPr>
          <p:cNvPr id="3" name="TextBox 3"/>
          <p:cNvSpPr txBox="1"/>
          <p:nvPr/>
        </p:nvSpPr>
        <p:spPr>
          <a:xfrm>
            <a:off x="1028700" y="2077085"/>
            <a:ext cx="16140098" cy="5981065"/>
          </a:xfrm>
          <a:prstGeom prst="rect">
            <a:avLst/>
          </a:prstGeom>
        </p:spPr>
        <p:txBody>
          <a:bodyPr lIns="0" tIns="0" rIns="0" bIns="0" rtlCol="0" anchor="t">
            <a:spAutoFit/>
          </a:bodyPr>
          <a:lstStyle/>
          <a:p>
            <a:pPr>
              <a:lnSpc>
                <a:spcPts val="4759"/>
              </a:lnSpc>
            </a:pPr>
            <a:r>
              <a:rPr lang="en-US" sz="3399" u="sng">
                <a:solidFill>
                  <a:srgbClr val="FCFDF7"/>
                </a:solidFill>
                <a:latin typeface="Canva Sans Bold"/>
              </a:rPr>
              <a:t>Scenario:  </a:t>
            </a:r>
            <a:r>
              <a:rPr lang="en-US" sz="3399">
                <a:solidFill>
                  <a:srgbClr val="FCFDF7"/>
                </a:solidFill>
                <a:latin typeface="Canva Sans Bold"/>
              </a:rPr>
              <a:t>Your company is launching a new product line that requires collaboration between different departments. The team members are experienced and have successfully handled similar projects in the past.</a:t>
            </a:r>
          </a:p>
          <a:p>
            <a:pPr>
              <a:lnSpc>
                <a:spcPts val="4759"/>
              </a:lnSpc>
            </a:pPr>
            <a:endParaRPr lang="en-US" sz="3399">
              <a:solidFill>
                <a:srgbClr val="FCFDF7"/>
              </a:solidFill>
              <a:latin typeface="Canva Sans Bold"/>
            </a:endParaRPr>
          </a:p>
          <a:p>
            <a:pPr>
              <a:lnSpc>
                <a:spcPts val="4759"/>
              </a:lnSpc>
            </a:pPr>
            <a:r>
              <a:rPr lang="en-US" sz="3399">
                <a:solidFill>
                  <a:srgbClr val="FFFF00"/>
                </a:solidFill>
                <a:latin typeface="Canva Sans Bold"/>
              </a:rPr>
              <a:t>Best Alternative: Answer 4</a:t>
            </a:r>
            <a:r>
              <a:rPr lang="en-US" sz="3399">
                <a:solidFill>
                  <a:srgbClr val="FFFF00"/>
                </a:solidFill>
                <a:latin typeface="Canva Sans"/>
              </a:rPr>
              <a:t> </a:t>
            </a:r>
          </a:p>
          <a:p>
            <a:pPr algn="l">
              <a:lnSpc>
                <a:spcPts val="4759"/>
              </a:lnSpc>
            </a:pPr>
            <a:r>
              <a:rPr lang="en-US" sz="3399">
                <a:solidFill>
                  <a:srgbClr val="FFFF00"/>
                </a:solidFill>
                <a:latin typeface="Canva Sans"/>
              </a:rPr>
              <a:t>Let the team members decide how to allocate tasks and coordinate the project. With a delegating leadership style, you trust the expertise of your team and let them take ownership of the project. This approach fosters creativity, collaboration, and a sense of responsibility among team members, leading to a successful product launch. </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22196"/>
            <a:ext cx="71420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#3</a:t>
            </a:r>
          </a:p>
        </p:txBody>
      </p:sp>
      <p:sp>
        <p:nvSpPr>
          <p:cNvPr id="3" name="TextBox 3"/>
          <p:cNvSpPr txBox="1"/>
          <p:nvPr/>
        </p:nvSpPr>
        <p:spPr>
          <a:xfrm>
            <a:off x="1028700" y="2077085"/>
            <a:ext cx="15491500" cy="7181215"/>
          </a:xfrm>
          <a:prstGeom prst="rect">
            <a:avLst/>
          </a:prstGeom>
        </p:spPr>
        <p:txBody>
          <a:bodyPr lIns="0" tIns="0" rIns="0" bIns="0" rtlCol="0" anchor="t">
            <a:spAutoFit/>
          </a:bodyPr>
          <a:lstStyle/>
          <a:p>
            <a:pPr>
              <a:lnSpc>
                <a:spcPts val="4759"/>
              </a:lnSpc>
            </a:pPr>
            <a:r>
              <a:rPr lang="en-US" sz="3399" u="sng">
                <a:solidFill>
                  <a:srgbClr val="FCFDF7"/>
                </a:solidFill>
                <a:latin typeface="Canva Sans Bold"/>
              </a:rPr>
              <a:t>Scen﻿ario: </a:t>
            </a:r>
            <a:r>
              <a:rPr lang="en-US" sz="3399">
                <a:solidFill>
                  <a:srgbClr val="FCFDF7"/>
                </a:solidFill>
                <a:latin typeface="Canva Sans Bold"/>
              </a:rPr>
              <a:t>Your company is facing a sudden surge in demand for its products. The production team is working overtime, and fatigue is affecting their productivity and overall morale.</a:t>
            </a:r>
          </a:p>
          <a:p>
            <a:pPr>
              <a:lnSpc>
                <a:spcPts val="4759"/>
              </a:lnSpc>
            </a:pPr>
            <a:endParaRPr lang="en-US" sz="3399">
              <a:solidFill>
                <a:srgbClr val="FCFDF7"/>
              </a:solidFill>
              <a:latin typeface="Canva Sans Bold"/>
            </a:endParaRPr>
          </a:p>
          <a:p>
            <a:pPr>
              <a:lnSpc>
                <a:spcPts val="4759"/>
              </a:lnSpc>
            </a:pPr>
            <a:r>
              <a:rPr lang="en-US" sz="3399" u="sng">
                <a:solidFill>
                  <a:srgbClr val="FFFF00"/>
                </a:solidFill>
                <a:latin typeface="Canva Sans Bold"/>
              </a:rPr>
              <a:t>Possible Answers:</a:t>
            </a:r>
          </a:p>
          <a:p>
            <a:pPr marL="734059" lvl="1" indent="-367030">
              <a:lnSpc>
                <a:spcPts val="4759"/>
              </a:lnSpc>
              <a:buFont typeface="Arial"/>
              <a:buChar char="•"/>
            </a:pPr>
            <a:r>
              <a:rPr lang="en-US" sz="3399">
                <a:solidFill>
                  <a:srgbClr val="FFFF00"/>
                </a:solidFill>
                <a:latin typeface="Canva Sans"/>
              </a:rPr>
              <a:t>Introduce performance bonuses to encourage the team to meet the increased demand.</a:t>
            </a:r>
          </a:p>
          <a:p>
            <a:pPr marL="734059" lvl="1" indent="-367030">
              <a:lnSpc>
                <a:spcPts val="4759"/>
              </a:lnSpc>
              <a:buFont typeface="Arial"/>
              <a:buChar char="•"/>
            </a:pPr>
            <a:r>
              <a:rPr lang="en-US" sz="3399">
                <a:solidFill>
                  <a:srgbClr val="FFFF00"/>
                </a:solidFill>
                <a:latin typeface="Canva Sans"/>
              </a:rPr>
              <a:t>Provide the team with additional resources to streamline production.</a:t>
            </a:r>
          </a:p>
          <a:p>
            <a:pPr marL="734059" lvl="1" indent="-367030">
              <a:lnSpc>
                <a:spcPts val="4759"/>
              </a:lnSpc>
              <a:buFont typeface="Arial"/>
              <a:buChar char="•"/>
            </a:pPr>
            <a:r>
              <a:rPr lang="en-US" sz="3399">
                <a:solidFill>
                  <a:srgbClr val="FFFF00"/>
                </a:solidFill>
                <a:latin typeface="Canva Sans"/>
              </a:rPr>
              <a:t>Offer the team frequent breaks and incentives to keep their spirits high.</a:t>
            </a:r>
          </a:p>
          <a:p>
            <a:pPr marL="734059" lvl="1" indent="-367030" algn="l">
              <a:lnSpc>
                <a:spcPts val="4759"/>
              </a:lnSpc>
              <a:buFont typeface="Arial"/>
              <a:buChar char="•"/>
            </a:pPr>
            <a:r>
              <a:rPr lang="en-US" sz="3399">
                <a:solidFill>
                  <a:srgbClr val="FFFF00"/>
                </a:solidFill>
                <a:latin typeface="Canva Sans"/>
              </a:rPr>
              <a:t>Adjust the production schedule to reduce the workload and relieve fatigue.</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22196"/>
            <a:ext cx="74468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#3</a:t>
            </a:r>
          </a:p>
        </p:txBody>
      </p:sp>
      <p:sp>
        <p:nvSpPr>
          <p:cNvPr id="3" name="TextBox 3"/>
          <p:cNvSpPr txBox="1"/>
          <p:nvPr/>
        </p:nvSpPr>
        <p:spPr>
          <a:xfrm>
            <a:off x="1028700" y="2077085"/>
            <a:ext cx="15491500" cy="5981065"/>
          </a:xfrm>
          <a:prstGeom prst="rect">
            <a:avLst/>
          </a:prstGeom>
        </p:spPr>
        <p:txBody>
          <a:bodyPr lIns="0" tIns="0" rIns="0" bIns="0" rtlCol="0" anchor="t">
            <a:spAutoFit/>
          </a:bodyPr>
          <a:lstStyle/>
          <a:p>
            <a:pPr>
              <a:lnSpc>
                <a:spcPts val="4759"/>
              </a:lnSpc>
            </a:pPr>
            <a:r>
              <a:rPr lang="en-US" sz="3399" u="sng">
                <a:solidFill>
                  <a:srgbClr val="FCFDF7"/>
                </a:solidFill>
                <a:latin typeface="Canva Sans Bold"/>
              </a:rPr>
              <a:t>Scen﻿ario: </a:t>
            </a:r>
            <a:r>
              <a:rPr lang="en-US" sz="3399">
                <a:solidFill>
                  <a:srgbClr val="FCFDF7"/>
                </a:solidFill>
                <a:latin typeface="Canva Sans Bold"/>
              </a:rPr>
              <a:t>Your company is facing a sudden surge in demand for its products. The production team is working overtime, and fatigue is affecting their productivity and overall morale.</a:t>
            </a:r>
          </a:p>
          <a:p>
            <a:pPr>
              <a:lnSpc>
                <a:spcPts val="4759"/>
              </a:lnSpc>
            </a:pPr>
            <a:endParaRPr lang="en-US" sz="3399">
              <a:solidFill>
                <a:srgbClr val="FCFDF7"/>
              </a:solidFill>
              <a:latin typeface="Canva Sans Bold"/>
            </a:endParaRPr>
          </a:p>
          <a:p>
            <a:pPr>
              <a:lnSpc>
                <a:spcPts val="4759"/>
              </a:lnSpc>
            </a:pPr>
            <a:r>
              <a:rPr lang="en-US" sz="3399">
                <a:solidFill>
                  <a:srgbClr val="FFFF00"/>
                </a:solidFill>
                <a:latin typeface="Canva Sans Bold"/>
              </a:rPr>
              <a:t>Best Alternative: Answer 4 </a:t>
            </a:r>
          </a:p>
          <a:p>
            <a:pPr algn="l">
              <a:lnSpc>
                <a:spcPts val="4759"/>
              </a:lnSpc>
            </a:pPr>
            <a:r>
              <a:rPr lang="en-US" sz="3399">
                <a:solidFill>
                  <a:srgbClr val="FFFF00"/>
                </a:solidFill>
                <a:latin typeface="Canva Sans"/>
              </a:rPr>
              <a:t>Adjust the production schedule to reduce the workload and relieve fatigue. In a supporting leadership style, it's essential to prioritize the well-being of the team. By adjusting the production schedule, you can alleviate the pressure on the team, promote work-life balance, and maintain their productivity in the long run. </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22196"/>
            <a:ext cx="77516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#4</a:t>
            </a:r>
          </a:p>
        </p:txBody>
      </p:sp>
      <p:sp>
        <p:nvSpPr>
          <p:cNvPr id="3" name="TextBox 3"/>
          <p:cNvSpPr txBox="1"/>
          <p:nvPr/>
        </p:nvSpPr>
        <p:spPr>
          <a:xfrm>
            <a:off x="1028700" y="2077085"/>
            <a:ext cx="15491500" cy="7181215"/>
          </a:xfrm>
          <a:prstGeom prst="rect">
            <a:avLst/>
          </a:prstGeom>
        </p:spPr>
        <p:txBody>
          <a:bodyPr lIns="0" tIns="0" rIns="0" bIns="0" rtlCol="0" anchor="t">
            <a:spAutoFit/>
          </a:bodyPr>
          <a:lstStyle/>
          <a:p>
            <a:pPr>
              <a:lnSpc>
                <a:spcPts val="4759"/>
              </a:lnSpc>
            </a:pPr>
            <a:r>
              <a:rPr lang="en-US" sz="3399" u="sng">
                <a:solidFill>
                  <a:srgbClr val="FCFDF7"/>
                </a:solidFill>
                <a:latin typeface="Canva Sans Bold"/>
              </a:rPr>
              <a:t>Scen﻿ario:</a:t>
            </a:r>
            <a:r>
              <a:rPr lang="en-US" sz="3399">
                <a:solidFill>
                  <a:srgbClr val="FCFDF7"/>
                </a:solidFill>
                <a:latin typeface="Canva Sans Bold"/>
              </a:rPr>
              <a:t> Your company is implementing new quality control measures to improve product standards.  Emma, a quality control supervisor, has a lot of experience and knowledge but is resistant to the changes and prefers the old methods.</a:t>
            </a:r>
          </a:p>
          <a:p>
            <a:pPr>
              <a:lnSpc>
                <a:spcPts val="4759"/>
              </a:lnSpc>
            </a:pPr>
            <a:endParaRPr lang="en-US" sz="3399">
              <a:solidFill>
                <a:srgbClr val="FCFDF7"/>
              </a:solidFill>
              <a:latin typeface="Canva Sans Bold"/>
            </a:endParaRPr>
          </a:p>
          <a:p>
            <a:pPr>
              <a:lnSpc>
                <a:spcPts val="4759"/>
              </a:lnSpc>
            </a:pPr>
            <a:r>
              <a:rPr lang="en-US" sz="3399" u="sng">
                <a:solidFill>
                  <a:srgbClr val="FFFF00"/>
                </a:solidFill>
                <a:latin typeface="Canva Sans Bold"/>
              </a:rPr>
              <a:t>Possible Answers:</a:t>
            </a:r>
          </a:p>
          <a:p>
            <a:pPr marL="734059" lvl="1" indent="-367030" algn="just">
              <a:lnSpc>
                <a:spcPts val="4759"/>
              </a:lnSpc>
              <a:buFont typeface="Arial"/>
              <a:buChar char="•"/>
            </a:pPr>
            <a:r>
              <a:rPr lang="en-US" sz="3399">
                <a:solidFill>
                  <a:srgbClr val="FFFF00"/>
                </a:solidFill>
                <a:latin typeface="Canva Sans"/>
              </a:rPr>
              <a:t>Reprimand Emma for resisting the new quality control measures.</a:t>
            </a:r>
          </a:p>
          <a:p>
            <a:pPr marL="734059" lvl="1" indent="-367030" algn="just">
              <a:lnSpc>
                <a:spcPts val="4759"/>
              </a:lnSpc>
              <a:buFont typeface="Arial"/>
              <a:buChar char="•"/>
            </a:pPr>
            <a:r>
              <a:rPr lang="en-US" sz="3399">
                <a:solidFill>
                  <a:srgbClr val="FFFF00"/>
                </a:solidFill>
                <a:latin typeface="Canva Sans"/>
              </a:rPr>
              <a:t>Offer Emma incentives or rewards to embrace the new measures.</a:t>
            </a:r>
          </a:p>
          <a:p>
            <a:pPr marL="734059" lvl="1" indent="-367030">
              <a:lnSpc>
                <a:spcPts val="4759"/>
              </a:lnSpc>
              <a:buFont typeface="Arial"/>
              <a:buChar char="•"/>
            </a:pPr>
            <a:r>
              <a:rPr lang="en-US" sz="3399">
                <a:solidFill>
                  <a:srgbClr val="FFFF00"/>
                </a:solidFill>
                <a:latin typeface="Canva Sans"/>
              </a:rPr>
              <a:t>Have a one-on-one conversation with Emma to understand her concerns and address them.</a:t>
            </a:r>
          </a:p>
          <a:p>
            <a:pPr marL="734059" lvl="1" indent="-367030" algn="just">
              <a:lnSpc>
                <a:spcPts val="4759"/>
              </a:lnSpc>
              <a:buFont typeface="Arial"/>
              <a:buChar char="•"/>
            </a:pPr>
            <a:r>
              <a:rPr lang="en-US" sz="3399">
                <a:solidFill>
                  <a:srgbClr val="FFFF00"/>
                </a:solidFill>
                <a:latin typeface="Canva Sans"/>
              </a:rPr>
              <a:t>Ignore Emma's resistance and focus on motivating other employees to adopt the changes.</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583355" y="522196"/>
            <a:ext cx="7599245" cy="1307973"/>
          </a:xfrm>
          <a:prstGeom prst="rect">
            <a:avLst/>
          </a:prstGeom>
        </p:spPr>
        <p:txBody>
          <a:bodyPr wrap="square" lIns="0" tIns="0" rIns="0" bIns="0" rtlCol="0" anchor="t">
            <a:spAutoFit/>
          </a:bodyPr>
          <a:lstStyle/>
          <a:p>
            <a:pPr algn="ctr">
              <a:lnSpc>
                <a:spcPts val="5136"/>
              </a:lnSpc>
            </a:pPr>
            <a:r>
              <a:rPr lang="en-US" sz="4800" dirty="0">
                <a:solidFill>
                  <a:srgbClr val="FFFF00"/>
                </a:solidFill>
                <a:latin typeface="Canva Sans Bold"/>
              </a:rPr>
              <a:t>Situational Leadership</a:t>
            </a:r>
          </a:p>
          <a:p>
            <a:pPr algn="ctr">
              <a:lnSpc>
                <a:spcPts val="5136"/>
              </a:lnSpc>
            </a:pPr>
            <a:r>
              <a:rPr lang="en-US" sz="4800" dirty="0">
                <a:solidFill>
                  <a:srgbClr val="FFFF00"/>
                </a:solidFill>
                <a:latin typeface="Canva Sans Bold"/>
              </a:rPr>
              <a:t>Case Study #4</a:t>
            </a:r>
          </a:p>
        </p:txBody>
      </p:sp>
      <p:sp>
        <p:nvSpPr>
          <p:cNvPr id="3" name="TextBox 3"/>
          <p:cNvSpPr txBox="1"/>
          <p:nvPr/>
        </p:nvSpPr>
        <p:spPr>
          <a:xfrm>
            <a:off x="1028700" y="2077085"/>
            <a:ext cx="15491500" cy="7181215"/>
          </a:xfrm>
          <a:prstGeom prst="rect">
            <a:avLst/>
          </a:prstGeom>
        </p:spPr>
        <p:txBody>
          <a:bodyPr lIns="0" tIns="0" rIns="0" bIns="0" rtlCol="0" anchor="t">
            <a:spAutoFit/>
          </a:bodyPr>
          <a:lstStyle/>
          <a:p>
            <a:pPr>
              <a:lnSpc>
                <a:spcPts val="4759"/>
              </a:lnSpc>
            </a:pPr>
            <a:r>
              <a:rPr lang="en-US" sz="3399" u="sng">
                <a:solidFill>
                  <a:srgbClr val="FCFDF7"/>
                </a:solidFill>
                <a:latin typeface="Canva Sans Bold"/>
              </a:rPr>
              <a:t>Scen﻿ario:</a:t>
            </a:r>
            <a:r>
              <a:rPr lang="en-US" sz="3399">
                <a:solidFill>
                  <a:srgbClr val="FCFDF7"/>
                </a:solidFill>
                <a:latin typeface="Canva Sans Bold"/>
              </a:rPr>
              <a:t> Your company is implementing new quality control measures to improve product standards.  Emma, a quality control supervisor, has a lot of experience and knowledge but is resistant to the changes and prefers the old methods.</a:t>
            </a:r>
          </a:p>
          <a:p>
            <a:pPr>
              <a:lnSpc>
                <a:spcPts val="4759"/>
              </a:lnSpc>
            </a:pPr>
            <a:endParaRPr lang="en-US" sz="3399">
              <a:solidFill>
                <a:srgbClr val="FCFDF7"/>
              </a:solidFill>
              <a:latin typeface="Canva Sans Bold"/>
            </a:endParaRPr>
          </a:p>
          <a:p>
            <a:pPr algn="just">
              <a:lnSpc>
                <a:spcPts val="4759"/>
              </a:lnSpc>
            </a:pPr>
            <a:r>
              <a:rPr lang="en-US" sz="3399">
                <a:solidFill>
                  <a:srgbClr val="FFFF00"/>
                </a:solidFill>
                <a:latin typeface="Canva Sans Bold"/>
              </a:rPr>
              <a:t>Best Alternative: Answer 3</a:t>
            </a:r>
          </a:p>
          <a:p>
            <a:pPr>
              <a:lnSpc>
                <a:spcPts val="4759"/>
              </a:lnSpc>
            </a:pPr>
            <a:r>
              <a:rPr lang="en-US" sz="3399">
                <a:solidFill>
                  <a:srgbClr val="FFFF00"/>
                </a:solidFill>
                <a:latin typeface="Canva Sans"/>
              </a:rPr>
              <a:t>Have a one-on-one conversation with Emma to understand her concerns and address them. In a coaching leadership style, it's crucial to provide support and guidance to employees during transitions. By having an open and empathetic conversation with Emma, you can help her see the benefits of the new quality control measures and address any concerns she may have. </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547918" y="447675"/>
            <a:ext cx="13462875" cy="1038225"/>
          </a:xfrm>
          <a:prstGeom prst="rect">
            <a:avLst/>
          </a:prstGeom>
        </p:spPr>
        <p:txBody>
          <a:bodyPr lIns="0" tIns="0" rIns="0" bIns="0" rtlCol="0" anchor="t">
            <a:spAutoFit/>
          </a:bodyPr>
          <a:lstStyle/>
          <a:p>
            <a:pPr algn="ctr">
              <a:lnSpc>
                <a:spcPts val="7200"/>
              </a:lnSpc>
            </a:pPr>
            <a:r>
              <a:rPr lang="en-US" sz="6000" spc="-1">
                <a:solidFill>
                  <a:srgbClr val="FFFF00"/>
                </a:solidFill>
                <a:latin typeface="Arial Bold"/>
              </a:rPr>
              <a:t>The Development Cycle</a:t>
            </a:r>
          </a:p>
        </p:txBody>
      </p:sp>
      <p:sp>
        <p:nvSpPr>
          <p:cNvPr id="3" name="Freeform 3"/>
          <p:cNvSpPr/>
          <p:nvPr/>
        </p:nvSpPr>
        <p:spPr>
          <a:xfrm>
            <a:off x="6314977" y="1608892"/>
            <a:ext cx="5658046" cy="7793026"/>
          </a:xfrm>
          <a:custGeom>
            <a:avLst/>
            <a:gdLst/>
            <a:ahLst/>
            <a:cxnLst/>
            <a:rect l="l" t="t" r="r" b="b"/>
            <a:pathLst>
              <a:path w="5658046" h="7793026">
                <a:moveTo>
                  <a:pt x="0" y="0"/>
                </a:moveTo>
                <a:lnTo>
                  <a:pt x="5658046" y="0"/>
                </a:lnTo>
                <a:lnTo>
                  <a:pt x="5658046" y="7793025"/>
                </a:lnTo>
                <a:lnTo>
                  <a:pt x="0" y="7793025"/>
                </a:lnTo>
                <a:lnTo>
                  <a:pt x="0" y="0"/>
                </a:lnTo>
                <a:close/>
              </a:path>
            </a:pathLst>
          </a:custGeom>
          <a:blipFill>
            <a:blip r:embed="rId3"/>
            <a:stretch>
              <a:fillRect l="-28" r="-28"/>
            </a:stretch>
          </a:blipFill>
        </p:spPr>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927343" y="895350"/>
            <a:ext cx="8433315" cy="2173605"/>
          </a:xfrm>
          <a:prstGeom prst="rect">
            <a:avLst/>
          </a:prstGeom>
        </p:spPr>
        <p:txBody>
          <a:bodyPr lIns="0" tIns="0" rIns="0" bIns="0" rtlCol="0" anchor="t">
            <a:spAutoFit/>
          </a:bodyPr>
          <a:lstStyle/>
          <a:p>
            <a:pPr algn="ctr">
              <a:lnSpc>
                <a:spcPts val="7919"/>
              </a:lnSpc>
            </a:pPr>
            <a:r>
              <a:rPr lang="en-US" sz="6599" spc="-1">
                <a:solidFill>
                  <a:srgbClr val="FFFF00"/>
                </a:solidFill>
                <a:latin typeface="Arial Bold"/>
              </a:rPr>
              <a:t>Leadership Defined:</a:t>
            </a:r>
          </a:p>
        </p:txBody>
      </p:sp>
      <p:sp>
        <p:nvSpPr>
          <p:cNvPr id="3" name="TextBox 3"/>
          <p:cNvSpPr txBox="1"/>
          <p:nvPr/>
        </p:nvSpPr>
        <p:spPr>
          <a:xfrm>
            <a:off x="4083863" y="3170602"/>
            <a:ext cx="10147815" cy="3621045"/>
          </a:xfrm>
          <a:prstGeom prst="rect">
            <a:avLst/>
          </a:prstGeom>
        </p:spPr>
        <p:txBody>
          <a:bodyPr lIns="0" tIns="0" rIns="0" bIns="0" rtlCol="0" anchor="t">
            <a:spAutoFit/>
          </a:bodyPr>
          <a:lstStyle/>
          <a:p>
            <a:pPr algn="ctr">
              <a:lnSpc>
                <a:spcPts val="5759"/>
              </a:lnSpc>
            </a:pPr>
            <a:r>
              <a:rPr lang="en-US" sz="4799" spc="-1">
                <a:solidFill>
                  <a:srgbClr val="FFFFFF"/>
                </a:solidFill>
                <a:latin typeface="Arial Bold"/>
              </a:rPr>
              <a:t>An influence process; working with and through others to accomplish the goals of the organization</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412562" y="398827"/>
            <a:ext cx="13462875" cy="2392500"/>
          </a:xfrm>
          <a:prstGeom prst="rect">
            <a:avLst/>
          </a:prstGeom>
        </p:spPr>
        <p:txBody>
          <a:bodyPr lIns="0" tIns="0" rIns="0" bIns="0" rtlCol="0" anchor="t">
            <a:spAutoFit/>
          </a:bodyPr>
          <a:lstStyle/>
          <a:p>
            <a:pPr algn="ctr">
              <a:lnSpc>
                <a:spcPts val="7200"/>
              </a:lnSpc>
            </a:pPr>
            <a:r>
              <a:rPr lang="en-US" sz="6000" spc="-1">
                <a:solidFill>
                  <a:srgbClr val="FFFF00"/>
                </a:solidFill>
                <a:latin typeface="Arial Bold"/>
              </a:rPr>
              <a:t>The Regressive Cycle</a:t>
            </a:r>
          </a:p>
        </p:txBody>
      </p:sp>
      <p:sp>
        <p:nvSpPr>
          <p:cNvPr id="3" name="Freeform 3"/>
          <p:cNvSpPr/>
          <p:nvPr/>
        </p:nvSpPr>
        <p:spPr>
          <a:xfrm>
            <a:off x="6235836" y="1656990"/>
            <a:ext cx="5816328" cy="7759904"/>
          </a:xfrm>
          <a:custGeom>
            <a:avLst/>
            <a:gdLst/>
            <a:ahLst/>
            <a:cxnLst/>
            <a:rect l="l" t="t" r="r" b="b"/>
            <a:pathLst>
              <a:path w="5816328" h="7759904">
                <a:moveTo>
                  <a:pt x="0" y="0"/>
                </a:moveTo>
                <a:lnTo>
                  <a:pt x="5816328" y="0"/>
                </a:lnTo>
                <a:lnTo>
                  <a:pt x="5816328" y="7759904"/>
                </a:lnTo>
                <a:lnTo>
                  <a:pt x="0" y="7759904"/>
                </a:lnTo>
                <a:lnTo>
                  <a:pt x="0" y="0"/>
                </a:lnTo>
                <a:close/>
              </a:path>
            </a:pathLst>
          </a:custGeom>
          <a:blipFill>
            <a:blip r:embed="rId3"/>
            <a:stretch>
              <a:fillRect l="-30" r="-30"/>
            </a:stretch>
          </a:blipFill>
        </p:spPr>
      </p:sp>
    </p:spTree>
    <p:custDataLst>
      <p:tags r:id="rId1"/>
    </p:custData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3"/>
            <a:stretch>
              <a:fillRect t="-14941" b="-15718"/>
            </a:stretch>
          </a:blipFill>
        </p:spPr>
      </p:sp>
      <p:sp>
        <p:nvSpPr>
          <p:cNvPr id="3" name="TextBox 3"/>
          <p:cNvSpPr txBox="1"/>
          <p:nvPr/>
        </p:nvSpPr>
        <p:spPr>
          <a:xfrm>
            <a:off x="4629224" y="4481513"/>
            <a:ext cx="9029551" cy="2462213"/>
          </a:xfrm>
          <a:prstGeom prst="rect">
            <a:avLst/>
          </a:prstGeom>
        </p:spPr>
        <p:txBody>
          <a:bodyPr lIns="0" tIns="0" rIns="0" bIns="0" rtlCol="0" anchor="t">
            <a:spAutoFit/>
          </a:bodyPr>
          <a:lstStyle/>
          <a:p>
            <a:pPr algn="ctr">
              <a:lnSpc>
                <a:spcPts val="9600"/>
              </a:lnSpc>
              <a:spcBef>
                <a:spcPct val="0"/>
              </a:spcBef>
            </a:pPr>
            <a:r>
              <a:rPr lang="en-US" sz="8000" spc="-1" dirty="0">
                <a:solidFill>
                  <a:srgbClr val="FFFFFF"/>
                </a:solidFill>
                <a:effectLst>
                  <a:outerShdw blurRad="38100" dist="38100" dir="2700000" algn="tl">
                    <a:srgbClr val="000000">
                      <a:alpha val="43137"/>
                    </a:srgbClr>
                  </a:outerShdw>
                </a:effectLst>
                <a:latin typeface="Arial Bold"/>
              </a:rPr>
              <a:t>Reference Material</a:t>
            </a:r>
          </a:p>
        </p:txBody>
      </p:sp>
    </p:spTree>
    <p:custDataLst>
      <p:tags r:id="rId1"/>
    </p:custData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8750979" y="2281139"/>
            <a:ext cx="8508321" cy="6620760"/>
          </a:xfrm>
          <a:custGeom>
            <a:avLst/>
            <a:gdLst/>
            <a:ahLst/>
            <a:cxnLst/>
            <a:rect l="l" t="t" r="r" b="b"/>
            <a:pathLst>
              <a:path w="8508321" h="6620760">
                <a:moveTo>
                  <a:pt x="0" y="0"/>
                </a:moveTo>
                <a:lnTo>
                  <a:pt x="8508321" y="0"/>
                </a:lnTo>
                <a:lnTo>
                  <a:pt x="8508321" y="6620761"/>
                </a:lnTo>
                <a:lnTo>
                  <a:pt x="0" y="6620761"/>
                </a:lnTo>
                <a:lnTo>
                  <a:pt x="0" y="0"/>
                </a:lnTo>
                <a:close/>
              </a:path>
            </a:pathLst>
          </a:custGeom>
          <a:blipFill>
            <a:blip r:embed="rId3"/>
            <a:stretch>
              <a:fillRect l="-2489" r="-2489"/>
            </a:stretch>
          </a:blipFill>
        </p:spPr>
      </p:sp>
      <p:sp>
        <p:nvSpPr>
          <p:cNvPr id="3" name="TextBox 3"/>
          <p:cNvSpPr txBox="1"/>
          <p:nvPr/>
        </p:nvSpPr>
        <p:spPr>
          <a:xfrm>
            <a:off x="4721051" y="895350"/>
            <a:ext cx="8845897" cy="1133475"/>
          </a:xfrm>
          <a:prstGeom prst="rect">
            <a:avLst/>
          </a:prstGeom>
        </p:spPr>
        <p:txBody>
          <a:bodyPr lIns="0" tIns="0" rIns="0" bIns="0" rtlCol="0" anchor="t">
            <a:spAutoFit/>
          </a:bodyPr>
          <a:lstStyle/>
          <a:p>
            <a:pPr algn="ctr">
              <a:lnSpc>
                <a:spcPts val="7920"/>
              </a:lnSpc>
              <a:spcBef>
                <a:spcPct val="0"/>
              </a:spcBef>
            </a:pPr>
            <a:r>
              <a:rPr lang="en-US" sz="6600" spc="-1">
                <a:solidFill>
                  <a:srgbClr val="FFFF00"/>
                </a:solidFill>
                <a:latin typeface="Arial Bold"/>
              </a:rPr>
              <a:t>Additional Resources </a:t>
            </a:r>
          </a:p>
        </p:txBody>
      </p:sp>
      <p:sp>
        <p:nvSpPr>
          <p:cNvPr id="4" name="TextBox 4"/>
          <p:cNvSpPr txBox="1"/>
          <p:nvPr/>
        </p:nvSpPr>
        <p:spPr>
          <a:xfrm>
            <a:off x="1028700" y="3096243"/>
            <a:ext cx="7504902" cy="4977765"/>
          </a:xfrm>
          <a:prstGeom prst="rect">
            <a:avLst/>
          </a:prstGeom>
        </p:spPr>
        <p:txBody>
          <a:bodyPr lIns="0" tIns="0" rIns="0" bIns="0" rtlCol="0" anchor="t">
            <a:spAutoFit/>
          </a:bodyPr>
          <a:lstStyle/>
          <a:p>
            <a:pPr marL="906780" lvl="1" indent="-453390">
              <a:lnSpc>
                <a:spcPts val="5670"/>
              </a:lnSpc>
              <a:buFont typeface="Arial"/>
              <a:buChar char="•"/>
            </a:pPr>
            <a:r>
              <a:rPr lang="en-US" sz="4200">
                <a:solidFill>
                  <a:srgbClr val="FFFFFF"/>
                </a:solidFill>
                <a:latin typeface="Canva Sans"/>
              </a:rPr>
              <a:t>Reading list for managers and executives</a:t>
            </a:r>
          </a:p>
          <a:p>
            <a:pPr marL="906780" lvl="1" indent="-453390">
              <a:lnSpc>
                <a:spcPts val="5670"/>
              </a:lnSpc>
              <a:buFont typeface="Arial"/>
              <a:buChar char="•"/>
            </a:pPr>
            <a:r>
              <a:rPr lang="en-US" sz="4200">
                <a:solidFill>
                  <a:srgbClr val="FFFFFF"/>
                </a:solidFill>
                <a:latin typeface="Canva Sans"/>
              </a:rPr>
              <a:t>Reading list for middle managers and supervisors</a:t>
            </a:r>
          </a:p>
          <a:p>
            <a:pPr marL="906780" lvl="1" indent="-453390">
              <a:lnSpc>
                <a:spcPts val="5670"/>
              </a:lnSpc>
              <a:buFont typeface="Arial"/>
              <a:buChar char="•"/>
            </a:pPr>
            <a:r>
              <a:rPr lang="en-US" sz="4200">
                <a:solidFill>
                  <a:srgbClr val="FFFFFF"/>
                </a:solidFill>
                <a:latin typeface="Canva Sans"/>
              </a:rPr>
              <a:t>Bob's Blog on "</a:t>
            </a:r>
            <a:r>
              <a:rPr lang="en-US" sz="4200">
                <a:solidFill>
                  <a:srgbClr val="FFFFFF"/>
                </a:solidFill>
                <a:latin typeface="Canva Sans Italics"/>
              </a:rPr>
              <a:t>The Seven Deadly Sins"</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3407432" y="466224"/>
            <a:ext cx="11473137" cy="3833314"/>
          </a:xfrm>
          <a:custGeom>
            <a:avLst/>
            <a:gdLst/>
            <a:ahLst/>
            <a:cxnLst/>
            <a:rect l="l" t="t" r="r" b="b"/>
            <a:pathLst>
              <a:path w="11473137" h="3833314">
                <a:moveTo>
                  <a:pt x="0" y="0"/>
                </a:moveTo>
                <a:lnTo>
                  <a:pt x="11473136" y="0"/>
                </a:lnTo>
                <a:lnTo>
                  <a:pt x="11473136" y="3833314"/>
                </a:lnTo>
                <a:lnTo>
                  <a:pt x="0" y="3833314"/>
                </a:lnTo>
                <a:lnTo>
                  <a:pt x="0" y="0"/>
                </a:lnTo>
                <a:close/>
              </a:path>
            </a:pathLst>
          </a:custGeom>
          <a:blipFill>
            <a:blip r:embed="rId3"/>
            <a:stretch>
              <a:fillRect/>
            </a:stretch>
          </a:blipFill>
        </p:spPr>
      </p:sp>
      <p:sp>
        <p:nvSpPr>
          <p:cNvPr id="3" name="TextBox 3"/>
          <p:cNvSpPr txBox="1"/>
          <p:nvPr/>
        </p:nvSpPr>
        <p:spPr>
          <a:xfrm>
            <a:off x="4581079" y="8400047"/>
            <a:ext cx="9125843" cy="1133475"/>
          </a:xfrm>
          <a:prstGeom prst="rect">
            <a:avLst/>
          </a:prstGeom>
        </p:spPr>
        <p:txBody>
          <a:bodyPr lIns="0" tIns="0" rIns="0" bIns="0" rtlCol="0" anchor="t">
            <a:spAutoFit/>
          </a:bodyPr>
          <a:lstStyle/>
          <a:p>
            <a:pPr algn="ctr">
              <a:lnSpc>
                <a:spcPts val="7920"/>
              </a:lnSpc>
              <a:spcBef>
                <a:spcPct val="0"/>
              </a:spcBef>
            </a:pPr>
            <a:r>
              <a:rPr lang="en-US" sz="6600" spc="-1">
                <a:solidFill>
                  <a:srgbClr val="FFFF00"/>
                </a:solidFill>
                <a:latin typeface="Arial Bold"/>
              </a:rPr>
              <a:t>Thank you very much! </a:t>
            </a:r>
          </a:p>
        </p:txBody>
      </p:sp>
      <p:sp>
        <p:nvSpPr>
          <p:cNvPr id="4" name="TextBox 4"/>
          <p:cNvSpPr txBox="1"/>
          <p:nvPr/>
        </p:nvSpPr>
        <p:spPr>
          <a:xfrm>
            <a:off x="2034108" y="3900992"/>
            <a:ext cx="14219783" cy="3478837"/>
          </a:xfrm>
          <a:prstGeom prst="rect">
            <a:avLst/>
          </a:prstGeom>
        </p:spPr>
        <p:txBody>
          <a:bodyPr lIns="0" tIns="0" rIns="0" bIns="0" rtlCol="0" anchor="t">
            <a:spAutoFit/>
          </a:bodyPr>
          <a:lstStyle/>
          <a:p>
            <a:pPr>
              <a:lnSpc>
                <a:spcPts val="6003"/>
              </a:lnSpc>
            </a:pPr>
            <a:r>
              <a:rPr lang="en-US" sz="3799" dirty="0">
                <a:solidFill>
                  <a:srgbClr val="FFFF00"/>
                </a:solidFill>
                <a:latin typeface="Canva Sans Bold"/>
              </a:rPr>
              <a:t>Contact me at:</a:t>
            </a:r>
          </a:p>
          <a:p>
            <a:pPr>
              <a:lnSpc>
                <a:spcPts val="5371"/>
              </a:lnSpc>
            </a:pPr>
            <a:r>
              <a:rPr lang="en-US" sz="3399" dirty="0">
                <a:solidFill>
                  <a:srgbClr val="FFFF00"/>
                </a:solidFill>
                <a:latin typeface="Canva Sans Bold"/>
              </a:rPr>
              <a:t>email</a:t>
            </a:r>
            <a:r>
              <a:rPr lang="en-US" sz="3399" dirty="0">
                <a:solidFill>
                  <a:srgbClr val="FCFDF7"/>
                </a:solidFill>
                <a:latin typeface="Canva Sans"/>
              </a:rPr>
              <a:t>  bob.inlearning.us</a:t>
            </a:r>
          </a:p>
          <a:p>
            <a:pPr>
              <a:lnSpc>
                <a:spcPts val="5371"/>
              </a:lnSpc>
            </a:pPr>
            <a:r>
              <a:rPr lang="en-US" sz="3399" dirty="0">
                <a:solidFill>
                  <a:srgbClr val="FFFF00"/>
                </a:solidFill>
                <a:latin typeface="Canva Sans Bold"/>
              </a:rPr>
              <a:t>Website:</a:t>
            </a:r>
            <a:r>
              <a:rPr lang="en-US" sz="3399" dirty="0">
                <a:solidFill>
                  <a:srgbClr val="FCFDF7"/>
                </a:solidFill>
                <a:latin typeface="Canva Sans"/>
              </a:rPr>
              <a:t> </a:t>
            </a:r>
            <a:r>
              <a:rPr lang="en-US" sz="3399" u="sng" dirty="0">
                <a:solidFill>
                  <a:schemeClr val="bg1"/>
                </a:solidFill>
                <a:latin typeface="Canva Sans"/>
                <a:hlinkClick r:id="rId4" tooltip="https://inlearning.us">
                  <a:extLst>
                    <a:ext uri="{A12FA001-AC4F-418D-AE19-62706E023703}">
                      <ahyp:hlinkClr xmlns:ahyp="http://schemas.microsoft.com/office/drawing/2018/hyperlinkcolor" val="tx"/>
                    </a:ext>
                  </a:extLst>
                </a:hlinkClick>
              </a:rPr>
              <a:t>https://inlearning.us</a:t>
            </a:r>
          </a:p>
          <a:p>
            <a:pPr>
              <a:lnSpc>
                <a:spcPts val="5371"/>
              </a:lnSpc>
            </a:pPr>
            <a:r>
              <a:rPr lang="en-US" sz="3399" dirty="0">
                <a:solidFill>
                  <a:srgbClr val="FFFF00"/>
                </a:solidFill>
                <a:latin typeface="Canva Sans Bold"/>
              </a:rPr>
              <a:t>Facebook:</a:t>
            </a:r>
            <a:r>
              <a:rPr lang="en-US" sz="3399" dirty="0">
                <a:solidFill>
                  <a:srgbClr val="FCFDF7"/>
                </a:solidFill>
                <a:latin typeface="Canva Sans"/>
              </a:rPr>
              <a:t> </a:t>
            </a:r>
            <a:r>
              <a:rPr lang="en-US" sz="3399" u="sng" dirty="0">
                <a:solidFill>
                  <a:schemeClr val="bg1"/>
                </a:solidFill>
                <a:latin typeface="Canva Sans"/>
                <a:hlinkClick r:id="rId5" tooltip="https://www.facebook.com/groups/289737216848474">
                  <a:extLst>
                    <a:ext uri="{A12FA001-AC4F-418D-AE19-62706E023703}">
                      <ahyp:hlinkClr xmlns:ahyp="http://schemas.microsoft.com/office/drawing/2018/hyperlinkcolor" val="tx"/>
                    </a:ext>
                  </a:extLst>
                </a:hlinkClick>
              </a:rPr>
              <a:t>https://www.facebook.com/groups/289737216848474</a:t>
            </a:r>
          </a:p>
          <a:p>
            <a:pPr>
              <a:lnSpc>
                <a:spcPts val="5371"/>
              </a:lnSpc>
            </a:pPr>
            <a:r>
              <a:rPr lang="en-US" sz="3399" dirty="0">
                <a:solidFill>
                  <a:srgbClr val="FFFF00"/>
                </a:solidFill>
                <a:latin typeface="Canva Sans Bold"/>
              </a:rPr>
              <a:t>LinkedIn:</a:t>
            </a:r>
            <a:r>
              <a:rPr lang="en-US" sz="3399" dirty="0">
                <a:solidFill>
                  <a:srgbClr val="FCFDF7"/>
                </a:solidFill>
                <a:latin typeface="Canva Sans"/>
              </a:rPr>
              <a:t> </a:t>
            </a:r>
            <a:r>
              <a:rPr lang="en-US" sz="3399" u="sng" dirty="0">
                <a:solidFill>
                  <a:schemeClr val="bg1"/>
                </a:solidFill>
                <a:latin typeface="Canva Sans"/>
                <a:hlinkClick r:id="rId6" tooltip="https://www.linkedin.com/in/reanderson02/">
                  <a:extLst>
                    <a:ext uri="{A12FA001-AC4F-418D-AE19-62706E023703}">
                      <ahyp:hlinkClr xmlns:ahyp="http://schemas.microsoft.com/office/drawing/2018/hyperlinkcolor" val="tx"/>
                    </a:ext>
                  </a:extLst>
                </a:hlinkClick>
              </a:rPr>
              <a:t>https://www.linkedin.com/in/reanderson02/</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927343" y="895350"/>
            <a:ext cx="8433315" cy="2173605"/>
          </a:xfrm>
          <a:prstGeom prst="rect">
            <a:avLst/>
          </a:prstGeom>
        </p:spPr>
        <p:txBody>
          <a:bodyPr lIns="0" tIns="0" rIns="0" bIns="0" rtlCol="0" anchor="t">
            <a:spAutoFit/>
          </a:bodyPr>
          <a:lstStyle/>
          <a:p>
            <a:pPr algn="ctr">
              <a:lnSpc>
                <a:spcPts val="7919"/>
              </a:lnSpc>
            </a:pPr>
            <a:r>
              <a:rPr lang="en-US" sz="6599" spc="-1">
                <a:solidFill>
                  <a:srgbClr val="FFFF00"/>
                </a:solidFill>
                <a:latin typeface="Arial Bold"/>
              </a:rPr>
              <a:t>The Purpose of Leadership Training</a:t>
            </a:r>
          </a:p>
        </p:txBody>
      </p:sp>
      <p:sp>
        <p:nvSpPr>
          <p:cNvPr id="3" name="TextBox 3"/>
          <p:cNvSpPr txBox="1"/>
          <p:nvPr/>
        </p:nvSpPr>
        <p:spPr>
          <a:xfrm>
            <a:off x="5956043" y="3900750"/>
            <a:ext cx="6375915" cy="3601995"/>
          </a:xfrm>
          <a:prstGeom prst="rect">
            <a:avLst/>
          </a:prstGeom>
        </p:spPr>
        <p:txBody>
          <a:bodyPr lIns="0" tIns="0" rIns="0" bIns="0" rtlCol="0" anchor="t">
            <a:spAutoFit/>
          </a:bodyPr>
          <a:lstStyle/>
          <a:p>
            <a:pPr algn="ctr">
              <a:lnSpc>
                <a:spcPts val="5299"/>
              </a:lnSpc>
            </a:pPr>
            <a:r>
              <a:rPr lang="en-US" sz="4416" spc="-1">
                <a:solidFill>
                  <a:srgbClr val="FFFFFF"/>
                </a:solidFill>
                <a:latin typeface="Arial Bold"/>
              </a:rPr>
              <a:t>To increase the quality of the time you spend with the people</a:t>
            </a:r>
          </a:p>
          <a:p>
            <a:pPr algn="ctr">
              <a:lnSpc>
                <a:spcPts val="5299"/>
              </a:lnSpc>
            </a:pPr>
            <a:r>
              <a:rPr lang="en-US" sz="4416" spc="-1">
                <a:solidFill>
                  <a:srgbClr val="FFFFFF"/>
                </a:solidFill>
                <a:latin typeface="Arial Bold"/>
              </a:rPr>
              <a:t> you manage</a:t>
            </a:r>
          </a:p>
        </p:txBody>
      </p:sp>
    </p:spTree>
    <p:custDataLst>
      <p:tags r:id="rId1"/>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962982" y="895350"/>
            <a:ext cx="8433315" cy="2173605"/>
          </a:xfrm>
          <a:prstGeom prst="rect">
            <a:avLst/>
          </a:prstGeom>
        </p:spPr>
        <p:txBody>
          <a:bodyPr lIns="0" tIns="0" rIns="0" bIns="0" rtlCol="0" anchor="t">
            <a:spAutoFit/>
          </a:bodyPr>
          <a:lstStyle/>
          <a:p>
            <a:pPr algn="ctr">
              <a:lnSpc>
                <a:spcPts val="7919"/>
              </a:lnSpc>
            </a:pPr>
            <a:r>
              <a:rPr lang="en-US" sz="6599" spc="-1">
                <a:solidFill>
                  <a:srgbClr val="FFFF00"/>
                </a:solidFill>
                <a:latin typeface="Arial Bold"/>
              </a:rPr>
              <a:t>Leadership Style</a:t>
            </a:r>
          </a:p>
        </p:txBody>
      </p:sp>
      <p:sp>
        <p:nvSpPr>
          <p:cNvPr id="3" name="TextBox 3"/>
          <p:cNvSpPr txBox="1"/>
          <p:nvPr/>
        </p:nvSpPr>
        <p:spPr>
          <a:xfrm>
            <a:off x="5569942" y="3170602"/>
            <a:ext cx="7219395" cy="3621045"/>
          </a:xfrm>
          <a:prstGeom prst="rect">
            <a:avLst/>
          </a:prstGeom>
        </p:spPr>
        <p:txBody>
          <a:bodyPr lIns="0" tIns="0" rIns="0" bIns="0" rtlCol="0" anchor="t">
            <a:spAutoFit/>
          </a:bodyPr>
          <a:lstStyle/>
          <a:p>
            <a:pPr algn="ctr">
              <a:lnSpc>
                <a:spcPts val="5759"/>
              </a:lnSpc>
            </a:pPr>
            <a:r>
              <a:rPr lang="en-US" sz="4799" spc="-1">
                <a:solidFill>
                  <a:srgbClr val="FFFFFF"/>
                </a:solidFill>
                <a:latin typeface="Arial Bold"/>
              </a:rPr>
              <a:t>Your pattern of behaviors as others see you, not how you see yourself</a:t>
            </a:r>
          </a:p>
        </p:txBody>
      </p:sp>
    </p:spTree>
    <p:custDataLst>
      <p:tags r:id="rId1"/>
    </p:custData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279366" y="895350"/>
            <a:ext cx="12091275" cy="1830705"/>
          </a:xfrm>
          <a:prstGeom prst="rect">
            <a:avLst/>
          </a:prstGeom>
        </p:spPr>
        <p:txBody>
          <a:bodyPr lIns="0" tIns="0" rIns="0" bIns="0" rtlCol="0" anchor="t">
            <a:spAutoFit/>
          </a:bodyPr>
          <a:lstStyle/>
          <a:p>
            <a:pPr algn="ctr">
              <a:lnSpc>
                <a:spcPts val="7919"/>
              </a:lnSpc>
            </a:pPr>
            <a:r>
              <a:rPr lang="en-US" sz="6599" spc="-1">
                <a:solidFill>
                  <a:srgbClr val="FFFF00"/>
                </a:solidFill>
                <a:latin typeface="Arial Bold"/>
              </a:rPr>
              <a:t>Performance and Satisfaction</a:t>
            </a:r>
          </a:p>
        </p:txBody>
      </p:sp>
      <p:sp>
        <p:nvSpPr>
          <p:cNvPr id="3" name="TextBox 3"/>
          <p:cNvSpPr txBox="1"/>
          <p:nvPr/>
        </p:nvSpPr>
        <p:spPr>
          <a:xfrm>
            <a:off x="3098362" y="2176601"/>
            <a:ext cx="12091275" cy="2144490"/>
          </a:xfrm>
          <a:prstGeom prst="rect">
            <a:avLst/>
          </a:prstGeom>
        </p:spPr>
        <p:txBody>
          <a:bodyPr lIns="0" tIns="0" rIns="0" bIns="0" rtlCol="0" anchor="t">
            <a:spAutoFit/>
          </a:bodyPr>
          <a:lstStyle/>
          <a:p>
            <a:pPr algn="ctr">
              <a:lnSpc>
                <a:spcPts val="6479"/>
              </a:lnSpc>
            </a:pPr>
            <a:r>
              <a:rPr lang="en-US" sz="5399" spc="-1">
                <a:solidFill>
                  <a:srgbClr val="FF6600"/>
                </a:solidFill>
                <a:latin typeface="Arial Bold"/>
              </a:rPr>
              <a:t>Different Sides of the Same Coin</a:t>
            </a:r>
          </a:p>
        </p:txBody>
      </p:sp>
      <p:grpSp>
        <p:nvGrpSpPr>
          <p:cNvPr id="4" name="Group 4"/>
          <p:cNvGrpSpPr/>
          <p:nvPr/>
        </p:nvGrpSpPr>
        <p:grpSpPr>
          <a:xfrm rot="-1108200">
            <a:off x="4751905" y="4301850"/>
            <a:ext cx="3880122" cy="3814025"/>
            <a:chOff x="0" y="0"/>
            <a:chExt cx="3678930" cy="3616261"/>
          </a:xfrm>
        </p:grpSpPr>
        <p:sp>
          <p:nvSpPr>
            <p:cNvPr id="5" name="Freeform 5"/>
            <p:cNvSpPr/>
            <p:nvPr/>
          </p:nvSpPr>
          <p:spPr>
            <a:xfrm>
              <a:off x="0" y="0"/>
              <a:ext cx="3678972" cy="3616288"/>
            </a:xfrm>
            <a:custGeom>
              <a:avLst/>
              <a:gdLst/>
              <a:ahLst/>
              <a:cxnLst/>
              <a:rect l="l" t="t" r="r" b="b"/>
              <a:pathLst>
                <a:path w="3678972" h="3616288">
                  <a:moveTo>
                    <a:pt x="0" y="1808068"/>
                  </a:moveTo>
                  <a:cubicBezTo>
                    <a:pt x="0" y="809587"/>
                    <a:pt x="823518" y="0"/>
                    <a:pt x="1839431" y="0"/>
                  </a:cubicBezTo>
                  <a:cubicBezTo>
                    <a:pt x="2855344" y="0"/>
                    <a:pt x="3678972" y="809587"/>
                    <a:pt x="3678972" y="1808068"/>
                  </a:cubicBezTo>
                  <a:cubicBezTo>
                    <a:pt x="3678972" y="2806548"/>
                    <a:pt x="2855344" y="3616288"/>
                    <a:pt x="1839431" y="3616288"/>
                  </a:cubicBezTo>
                  <a:cubicBezTo>
                    <a:pt x="823518" y="3616288"/>
                    <a:pt x="0" y="2806708"/>
                    <a:pt x="0" y="1808068"/>
                  </a:cubicBezTo>
                  <a:close/>
                </a:path>
              </a:pathLst>
            </a:custGeom>
            <a:solidFill>
              <a:srgbClr val="A9A9A9">
                <a:alpha val="49804"/>
              </a:srgbClr>
            </a:solidFill>
          </p:spPr>
        </p:sp>
      </p:grpSp>
      <p:grpSp>
        <p:nvGrpSpPr>
          <p:cNvPr id="6" name="Group 6"/>
          <p:cNvGrpSpPr/>
          <p:nvPr/>
        </p:nvGrpSpPr>
        <p:grpSpPr>
          <a:xfrm>
            <a:off x="4560643" y="4406816"/>
            <a:ext cx="3776407" cy="3777216"/>
            <a:chOff x="0" y="0"/>
            <a:chExt cx="3580593" cy="3581360"/>
          </a:xfrm>
        </p:grpSpPr>
        <p:sp>
          <p:nvSpPr>
            <p:cNvPr id="7" name="Freeform 7"/>
            <p:cNvSpPr/>
            <p:nvPr/>
          </p:nvSpPr>
          <p:spPr>
            <a:xfrm>
              <a:off x="8177" y="7199"/>
              <a:ext cx="3564099" cy="3566947"/>
            </a:xfrm>
            <a:custGeom>
              <a:avLst/>
              <a:gdLst/>
              <a:ahLst/>
              <a:cxnLst/>
              <a:rect l="l" t="t" r="r" b="b"/>
              <a:pathLst>
                <a:path w="3564099" h="3566947">
                  <a:moveTo>
                    <a:pt x="0" y="1783473"/>
                  </a:moveTo>
                  <a:cubicBezTo>
                    <a:pt x="0" y="798500"/>
                    <a:pt x="797893" y="0"/>
                    <a:pt x="1782128" y="0"/>
                  </a:cubicBezTo>
                  <a:cubicBezTo>
                    <a:pt x="2766364" y="0"/>
                    <a:pt x="3564099" y="798500"/>
                    <a:pt x="3564099" y="1783473"/>
                  </a:cubicBezTo>
                  <a:cubicBezTo>
                    <a:pt x="3564099" y="2768447"/>
                    <a:pt x="2766364" y="3566947"/>
                    <a:pt x="1782128" y="3566947"/>
                  </a:cubicBezTo>
                  <a:cubicBezTo>
                    <a:pt x="797893" y="3566947"/>
                    <a:pt x="0" y="2768447"/>
                    <a:pt x="0" y="1783473"/>
                  </a:cubicBezTo>
                  <a:close/>
                </a:path>
              </a:pathLst>
            </a:custGeom>
            <a:solidFill>
              <a:srgbClr val="FFFFFF"/>
            </a:solidFill>
          </p:spPr>
        </p:sp>
        <p:sp>
          <p:nvSpPr>
            <p:cNvPr id="8" name="Freeform 8"/>
            <p:cNvSpPr/>
            <p:nvPr/>
          </p:nvSpPr>
          <p:spPr>
            <a:xfrm>
              <a:off x="0" y="0"/>
              <a:ext cx="3580607" cy="3581345"/>
            </a:xfrm>
            <a:custGeom>
              <a:avLst/>
              <a:gdLst/>
              <a:ahLst/>
              <a:cxnLst/>
              <a:rect l="l" t="t" r="r" b="b"/>
              <a:pathLst>
                <a:path w="3580607" h="3581345">
                  <a:moveTo>
                    <a:pt x="0" y="1790672"/>
                  </a:moveTo>
                  <a:cubicBezTo>
                    <a:pt x="0" y="802653"/>
                    <a:pt x="800566" y="0"/>
                    <a:pt x="1790305" y="0"/>
                  </a:cubicBezTo>
                  <a:lnTo>
                    <a:pt x="1790305" y="7199"/>
                  </a:lnTo>
                  <a:lnTo>
                    <a:pt x="1790305" y="0"/>
                  </a:lnTo>
                  <a:cubicBezTo>
                    <a:pt x="2780044" y="0"/>
                    <a:pt x="3580607" y="802653"/>
                    <a:pt x="3580607" y="1790672"/>
                  </a:cubicBezTo>
                  <a:lnTo>
                    <a:pt x="3572433" y="1790672"/>
                  </a:lnTo>
                  <a:lnTo>
                    <a:pt x="3580607" y="1790672"/>
                  </a:lnTo>
                  <a:cubicBezTo>
                    <a:pt x="3580607" y="2778692"/>
                    <a:pt x="2780044" y="3581345"/>
                    <a:pt x="1790305" y="3581345"/>
                  </a:cubicBezTo>
                  <a:lnTo>
                    <a:pt x="1790305" y="3574146"/>
                  </a:lnTo>
                  <a:lnTo>
                    <a:pt x="1790305" y="3581345"/>
                  </a:lnTo>
                  <a:cubicBezTo>
                    <a:pt x="800566" y="3581345"/>
                    <a:pt x="0" y="2778692"/>
                    <a:pt x="0" y="1790672"/>
                  </a:cubicBezTo>
                  <a:lnTo>
                    <a:pt x="8177" y="1790672"/>
                  </a:lnTo>
                  <a:lnTo>
                    <a:pt x="16354" y="1790672"/>
                  </a:lnTo>
                  <a:lnTo>
                    <a:pt x="8177" y="1790672"/>
                  </a:lnTo>
                  <a:lnTo>
                    <a:pt x="0" y="1790672"/>
                  </a:lnTo>
                  <a:moveTo>
                    <a:pt x="16511" y="1790672"/>
                  </a:moveTo>
                  <a:cubicBezTo>
                    <a:pt x="16511" y="1794687"/>
                    <a:pt x="12895" y="1797871"/>
                    <a:pt x="8334" y="1797871"/>
                  </a:cubicBezTo>
                  <a:cubicBezTo>
                    <a:pt x="3774" y="1797871"/>
                    <a:pt x="157" y="1794687"/>
                    <a:pt x="157" y="1790672"/>
                  </a:cubicBezTo>
                  <a:cubicBezTo>
                    <a:pt x="157" y="1786658"/>
                    <a:pt x="3774" y="1783474"/>
                    <a:pt x="8334" y="1783474"/>
                  </a:cubicBezTo>
                  <a:cubicBezTo>
                    <a:pt x="12895" y="1783474"/>
                    <a:pt x="16511" y="1786658"/>
                    <a:pt x="16511" y="1790672"/>
                  </a:cubicBezTo>
                  <a:cubicBezTo>
                    <a:pt x="16511" y="2772462"/>
                    <a:pt x="811574" y="3566809"/>
                    <a:pt x="1790305" y="3566809"/>
                  </a:cubicBezTo>
                  <a:cubicBezTo>
                    <a:pt x="2769037" y="3566809"/>
                    <a:pt x="3564099" y="2772462"/>
                    <a:pt x="3564099" y="1790672"/>
                  </a:cubicBezTo>
                  <a:cubicBezTo>
                    <a:pt x="3564099" y="808883"/>
                    <a:pt x="2769037" y="14536"/>
                    <a:pt x="1790305" y="14536"/>
                  </a:cubicBezTo>
                  <a:lnTo>
                    <a:pt x="1790305" y="7199"/>
                  </a:lnTo>
                  <a:lnTo>
                    <a:pt x="1790305" y="14397"/>
                  </a:lnTo>
                  <a:cubicBezTo>
                    <a:pt x="811574" y="14397"/>
                    <a:pt x="16511" y="808744"/>
                    <a:pt x="16511" y="1790534"/>
                  </a:cubicBezTo>
                  <a:close/>
                </a:path>
              </a:pathLst>
            </a:custGeom>
            <a:solidFill>
              <a:srgbClr val="FFFFFF"/>
            </a:solidFill>
          </p:spPr>
        </p:sp>
      </p:grpSp>
      <p:grpSp>
        <p:nvGrpSpPr>
          <p:cNvPr id="9" name="Group 9"/>
          <p:cNvGrpSpPr/>
          <p:nvPr/>
        </p:nvGrpSpPr>
        <p:grpSpPr>
          <a:xfrm>
            <a:off x="5250600" y="6919020"/>
            <a:ext cx="1157220" cy="819720"/>
            <a:chOff x="0" y="0"/>
            <a:chExt cx="1097216" cy="777216"/>
          </a:xfrm>
        </p:grpSpPr>
        <p:sp>
          <p:nvSpPr>
            <p:cNvPr id="10" name="Freeform 10"/>
            <p:cNvSpPr/>
            <p:nvPr/>
          </p:nvSpPr>
          <p:spPr>
            <a:xfrm>
              <a:off x="6604" y="6604"/>
              <a:ext cx="1083945" cy="763905"/>
            </a:xfrm>
            <a:custGeom>
              <a:avLst/>
              <a:gdLst/>
              <a:ahLst/>
              <a:cxnLst/>
              <a:rect l="l" t="t" r="r" b="b"/>
              <a:pathLst>
                <a:path w="1083945" h="763905">
                  <a:moveTo>
                    <a:pt x="0" y="382016"/>
                  </a:moveTo>
                  <a:cubicBezTo>
                    <a:pt x="0" y="171069"/>
                    <a:pt x="242697" y="0"/>
                    <a:pt x="542036" y="0"/>
                  </a:cubicBezTo>
                  <a:cubicBezTo>
                    <a:pt x="841375" y="0"/>
                    <a:pt x="1083945" y="171069"/>
                    <a:pt x="1083945" y="382016"/>
                  </a:cubicBezTo>
                  <a:cubicBezTo>
                    <a:pt x="1083945" y="592963"/>
                    <a:pt x="841375" y="763905"/>
                    <a:pt x="542036" y="763905"/>
                  </a:cubicBezTo>
                  <a:cubicBezTo>
                    <a:pt x="242697" y="763905"/>
                    <a:pt x="0" y="592963"/>
                    <a:pt x="0" y="382016"/>
                  </a:cubicBezTo>
                  <a:close/>
                </a:path>
              </a:pathLst>
            </a:custGeom>
            <a:solidFill>
              <a:srgbClr val="FFFFFF"/>
            </a:solidFill>
          </p:spPr>
        </p:sp>
        <p:sp>
          <p:nvSpPr>
            <p:cNvPr id="11" name="Freeform 11"/>
            <p:cNvSpPr/>
            <p:nvPr/>
          </p:nvSpPr>
          <p:spPr>
            <a:xfrm>
              <a:off x="0" y="0"/>
              <a:ext cx="1097280" cy="777240"/>
            </a:xfrm>
            <a:custGeom>
              <a:avLst/>
              <a:gdLst/>
              <a:ahLst/>
              <a:cxnLst/>
              <a:rect l="l" t="t" r="r" b="b"/>
              <a:pathLst>
                <a:path w="1097280" h="777240">
                  <a:moveTo>
                    <a:pt x="0" y="388620"/>
                  </a:moveTo>
                  <a:cubicBezTo>
                    <a:pt x="0" y="172085"/>
                    <a:pt x="247904" y="0"/>
                    <a:pt x="548640" y="0"/>
                  </a:cubicBezTo>
                  <a:cubicBezTo>
                    <a:pt x="849376" y="0"/>
                    <a:pt x="1097280" y="172085"/>
                    <a:pt x="1097280" y="388620"/>
                  </a:cubicBezTo>
                  <a:lnTo>
                    <a:pt x="1090676" y="388620"/>
                  </a:lnTo>
                  <a:lnTo>
                    <a:pt x="1097280" y="388620"/>
                  </a:lnTo>
                  <a:cubicBezTo>
                    <a:pt x="1097280" y="605155"/>
                    <a:pt x="849376" y="777240"/>
                    <a:pt x="548640" y="777240"/>
                  </a:cubicBezTo>
                  <a:lnTo>
                    <a:pt x="548640" y="770636"/>
                  </a:lnTo>
                  <a:lnTo>
                    <a:pt x="548640" y="777240"/>
                  </a:lnTo>
                  <a:cubicBezTo>
                    <a:pt x="247904" y="777240"/>
                    <a:pt x="0" y="605155"/>
                    <a:pt x="0" y="388620"/>
                  </a:cubicBezTo>
                  <a:lnTo>
                    <a:pt x="6604" y="388620"/>
                  </a:lnTo>
                  <a:lnTo>
                    <a:pt x="13208" y="388620"/>
                  </a:lnTo>
                  <a:lnTo>
                    <a:pt x="6604" y="388620"/>
                  </a:lnTo>
                  <a:lnTo>
                    <a:pt x="0" y="388620"/>
                  </a:lnTo>
                  <a:moveTo>
                    <a:pt x="13335" y="388620"/>
                  </a:moveTo>
                  <a:cubicBezTo>
                    <a:pt x="13335" y="392303"/>
                    <a:pt x="10414" y="395224"/>
                    <a:pt x="6731" y="395224"/>
                  </a:cubicBezTo>
                  <a:cubicBezTo>
                    <a:pt x="3048" y="395224"/>
                    <a:pt x="0" y="392303"/>
                    <a:pt x="0" y="388620"/>
                  </a:cubicBezTo>
                  <a:cubicBezTo>
                    <a:pt x="0" y="384937"/>
                    <a:pt x="2921" y="382016"/>
                    <a:pt x="6604" y="382016"/>
                  </a:cubicBezTo>
                  <a:cubicBezTo>
                    <a:pt x="10287" y="382016"/>
                    <a:pt x="13208" y="384937"/>
                    <a:pt x="13208" y="388620"/>
                  </a:cubicBezTo>
                  <a:cubicBezTo>
                    <a:pt x="13208" y="593979"/>
                    <a:pt x="250571" y="763905"/>
                    <a:pt x="548513" y="763905"/>
                  </a:cubicBezTo>
                  <a:cubicBezTo>
                    <a:pt x="846455" y="763905"/>
                    <a:pt x="1083945" y="593979"/>
                    <a:pt x="1083945" y="388620"/>
                  </a:cubicBezTo>
                  <a:cubicBezTo>
                    <a:pt x="1083945" y="183261"/>
                    <a:pt x="846582" y="13335"/>
                    <a:pt x="548640" y="13335"/>
                  </a:cubicBezTo>
                  <a:lnTo>
                    <a:pt x="548640" y="6604"/>
                  </a:lnTo>
                  <a:lnTo>
                    <a:pt x="548640" y="13208"/>
                  </a:lnTo>
                  <a:cubicBezTo>
                    <a:pt x="250698" y="13335"/>
                    <a:pt x="13335" y="183261"/>
                    <a:pt x="13335" y="388620"/>
                  </a:cubicBezTo>
                  <a:close/>
                </a:path>
              </a:pathLst>
            </a:custGeom>
            <a:solidFill>
              <a:srgbClr val="FFFFFF"/>
            </a:solidFill>
          </p:spPr>
        </p:sp>
      </p:grpSp>
      <p:grpSp>
        <p:nvGrpSpPr>
          <p:cNvPr id="12" name="Group 12"/>
          <p:cNvGrpSpPr/>
          <p:nvPr/>
        </p:nvGrpSpPr>
        <p:grpSpPr>
          <a:xfrm rot="1108200">
            <a:off x="10365569" y="4361734"/>
            <a:ext cx="3740295" cy="3694258"/>
            <a:chOff x="0" y="0"/>
            <a:chExt cx="3546354" cy="3502704"/>
          </a:xfrm>
        </p:grpSpPr>
        <p:sp>
          <p:nvSpPr>
            <p:cNvPr id="13" name="Freeform 13"/>
            <p:cNvSpPr/>
            <p:nvPr/>
          </p:nvSpPr>
          <p:spPr>
            <a:xfrm>
              <a:off x="0" y="0"/>
              <a:ext cx="3546395" cy="3502713"/>
            </a:xfrm>
            <a:custGeom>
              <a:avLst/>
              <a:gdLst/>
              <a:ahLst/>
              <a:cxnLst/>
              <a:rect l="l" t="t" r="r" b="b"/>
              <a:pathLst>
                <a:path w="3546395" h="3502713">
                  <a:moveTo>
                    <a:pt x="3546395" y="1751279"/>
                  </a:moveTo>
                  <a:cubicBezTo>
                    <a:pt x="3546395" y="784048"/>
                    <a:pt x="2752447" y="0"/>
                    <a:pt x="1773144" y="0"/>
                  </a:cubicBezTo>
                  <a:cubicBezTo>
                    <a:pt x="793842" y="0"/>
                    <a:pt x="0" y="784048"/>
                    <a:pt x="0" y="1751279"/>
                  </a:cubicBezTo>
                  <a:cubicBezTo>
                    <a:pt x="0" y="2718511"/>
                    <a:pt x="793841" y="3502713"/>
                    <a:pt x="1773144" y="3502713"/>
                  </a:cubicBezTo>
                  <a:cubicBezTo>
                    <a:pt x="2752447" y="3502713"/>
                    <a:pt x="3546289" y="2718668"/>
                    <a:pt x="3546289" y="1751436"/>
                  </a:cubicBezTo>
                  <a:close/>
                </a:path>
              </a:pathLst>
            </a:custGeom>
            <a:solidFill>
              <a:srgbClr val="A9A9A9">
                <a:alpha val="49804"/>
              </a:srgbClr>
            </a:solidFill>
          </p:spPr>
        </p:sp>
      </p:grpSp>
      <p:grpSp>
        <p:nvGrpSpPr>
          <p:cNvPr id="14" name="Group 14"/>
          <p:cNvGrpSpPr/>
          <p:nvPr/>
        </p:nvGrpSpPr>
        <p:grpSpPr>
          <a:xfrm>
            <a:off x="10070763" y="4406816"/>
            <a:ext cx="3736014" cy="3617460"/>
            <a:chOff x="0" y="0"/>
            <a:chExt cx="3542295" cy="3429888"/>
          </a:xfrm>
        </p:grpSpPr>
        <p:sp>
          <p:nvSpPr>
            <p:cNvPr id="15" name="Freeform 15"/>
            <p:cNvSpPr/>
            <p:nvPr/>
          </p:nvSpPr>
          <p:spPr>
            <a:xfrm>
              <a:off x="8088" y="6971"/>
              <a:ext cx="3526131" cy="3415962"/>
            </a:xfrm>
            <a:custGeom>
              <a:avLst/>
              <a:gdLst/>
              <a:ahLst/>
              <a:cxnLst/>
              <a:rect l="l" t="t" r="r" b="b"/>
              <a:pathLst>
                <a:path w="3526131" h="3415962">
                  <a:moveTo>
                    <a:pt x="0" y="1707981"/>
                  </a:moveTo>
                  <a:cubicBezTo>
                    <a:pt x="0" y="764704"/>
                    <a:pt x="789374" y="0"/>
                    <a:pt x="1763066" y="0"/>
                  </a:cubicBezTo>
                  <a:cubicBezTo>
                    <a:pt x="2736757" y="0"/>
                    <a:pt x="3526131" y="764704"/>
                    <a:pt x="3526131" y="1707981"/>
                  </a:cubicBezTo>
                  <a:cubicBezTo>
                    <a:pt x="3526131" y="2651259"/>
                    <a:pt x="2736757" y="3415963"/>
                    <a:pt x="1763066" y="3415963"/>
                  </a:cubicBezTo>
                  <a:cubicBezTo>
                    <a:pt x="789375" y="3415963"/>
                    <a:pt x="0" y="2651259"/>
                    <a:pt x="0" y="1707981"/>
                  </a:cubicBezTo>
                  <a:close/>
                </a:path>
              </a:pathLst>
            </a:custGeom>
            <a:solidFill>
              <a:srgbClr val="FFFFFF"/>
            </a:solidFill>
          </p:spPr>
        </p:sp>
        <p:sp>
          <p:nvSpPr>
            <p:cNvPr id="16" name="Freeform 16"/>
            <p:cNvSpPr/>
            <p:nvPr/>
          </p:nvSpPr>
          <p:spPr>
            <a:xfrm>
              <a:off x="0" y="0"/>
              <a:ext cx="3542305" cy="3429904"/>
            </a:xfrm>
            <a:custGeom>
              <a:avLst/>
              <a:gdLst/>
              <a:ahLst/>
              <a:cxnLst/>
              <a:rect l="l" t="t" r="r" b="b"/>
              <a:pathLst>
                <a:path w="3542305" h="3429904">
                  <a:moveTo>
                    <a:pt x="0" y="1714952"/>
                  </a:moveTo>
                  <a:cubicBezTo>
                    <a:pt x="0" y="768592"/>
                    <a:pt x="792174" y="0"/>
                    <a:pt x="1771154" y="0"/>
                  </a:cubicBezTo>
                  <a:lnTo>
                    <a:pt x="1771154" y="6971"/>
                  </a:lnTo>
                  <a:lnTo>
                    <a:pt x="1771154" y="0"/>
                  </a:lnTo>
                  <a:cubicBezTo>
                    <a:pt x="2750133" y="0"/>
                    <a:pt x="3542305" y="768592"/>
                    <a:pt x="3542305" y="1714952"/>
                  </a:cubicBezTo>
                  <a:lnTo>
                    <a:pt x="3534219" y="1714952"/>
                  </a:lnTo>
                  <a:lnTo>
                    <a:pt x="3542305" y="1714952"/>
                  </a:lnTo>
                  <a:cubicBezTo>
                    <a:pt x="3542305" y="2661313"/>
                    <a:pt x="2750133" y="3429904"/>
                    <a:pt x="1771154" y="3429904"/>
                  </a:cubicBezTo>
                  <a:lnTo>
                    <a:pt x="1771154" y="3422933"/>
                  </a:lnTo>
                  <a:lnTo>
                    <a:pt x="1771154" y="3429904"/>
                  </a:lnTo>
                  <a:cubicBezTo>
                    <a:pt x="792174" y="3429904"/>
                    <a:pt x="0" y="2661313"/>
                    <a:pt x="0" y="1714952"/>
                  </a:cubicBezTo>
                  <a:lnTo>
                    <a:pt x="8088" y="1714952"/>
                  </a:lnTo>
                  <a:lnTo>
                    <a:pt x="16176" y="1714952"/>
                  </a:lnTo>
                  <a:lnTo>
                    <a:pt x="8088" y="1714952"/>
                  </a:lnTo>
                  <a:lnTo>
                    <a:pt x="0" y="1714952"/>
                  </a:lnTo>
                  <a:moveTo>
                    <a:pt x="16332" y="1714952"/>
                  </a:moveTo>
                  <a:cubicBezTo>
                    <a:pt x="16332" y="1718840"/>
                    <a:pt x="12754" y="1721924"/>
                    <a:pt x="8244" y="1721924"/>
                  </a:cubicBezTo>
                  <a:cubicBezTo>
                    <a:pt x="3733" y="1721924"/>
                    <a:pt x="156" y="1718840"/>
                    <a:pt x="156" y="1714952"/>
                  </a:cubicBezTo>
                  <a:cubicBezTo>
                    <a:pt x="156" y="1711065"/>
                    <a:pt x="3733" y="1707981"/>
                    <a:pt x="8244" y="1707981"/>
                  </a:cubicBezTo>
                  <a:cubicBezTo>
                    <a:pt x="12754" y="1707981"/>
                    <a:pt x="16332" y="1711065"/>
                    <a:pt x="16332" y="1714952"/>
                  </a:cubicBezTo>
                  <a:cubicBezTo>
                    <a:pt x="16332" y="2655146"/>
                    <a:pt x="802906" y="3415828"/>
                    <a:pt x="1771154" y="3415828"/>
                  </a:cubicBezTo>
                  <a:cubicBezTo>
                    <a:pt x="2739401" y="3415828"/>
                    <a:pt x="3525975" y="2655146"/>
                    <a:pt x="3525975" y="1714952"/>
                  </a:cubicBezTo>
                  <a:cubicBezTo>
                    <a:pt x="3525975" y="774758"/>
                    <a:pt x="2739401" y="14077"/>
                    <a:pt x="1771154" y="14077"/>
                  </a:cubicBezTo>
                  <a:lnTo>
                    <a:pt x="1771154" y="6971"/>
                  </a:lnTo>
                  <a:lnTo>
                    <a:pt x="1771154" y="13943"/>
                  </a:lnTo>
                  <a:cubicBezTo>
                    <a:pt x="802906" y="14077"/>
                    <a:pt x="16332" y="774758"/>
                    <a:pt x="16332" y="1714952"/>
                  </a:cubicBezTo>
                  <a:close/>
                </a:path>
              </a:pathLst>
            </a:custGeom>
            <a:solidFill>
              <a:srgbClr val="FFFFFF"/>
            </a:solidFill>
          </p:spPr>
        </p:sp>
      </p:grpSp>
      <p:grpSp>
        <p:nvGrpSpPr>
          <p:cNvPr id="17" name="Group 17"/>
          <p:cNvGrpSpPr/>
          <p:nvPr/>
        </p:nvGrpSpPr>
        <p:grpSpPr>
          <a:xfrm>
            <a:off x="11994660" y="7001640"/>
            <a:ext cx="1156680" cy="806220"/>
            <a:chOff x="0" y="0"/>
            <a:chExt cx="1096704" cy="764416"/>
          </a:xfrm>
        </p:grpSpPr>
        <p:sp>
          <p:nvSpPr>
            <p:cNvPr id="18" name="Freeform 18"/>
            <p:cNvSpPr/>
            <p:nvPr/>
          </p:nvSpPr>
          <p:spPr>
            <a:xfrm>
              <a:off x="6604" y="6604"/>
              <a:ext cx="1083437" cy="751205"/>
            </a:xfrm>
            <a:custGeom>
              <a:avLst/>
              <a:gdLst/>
              <a:ahLst/>
              <a:cxnLst/>
              <a:rect l="l" t="t" r="r" b="b"/>
              <a:pathLst>
                <a:path w="1083437" h="751205">
                  <a:moveTo>
                    <a:pt x="0" y="375666"/>
                  </a:moveTo>
                  <a:cubicBezTo>
                    <a:pt x="0" y="168148"/>
                    <a:pt x="242570" y="0"/>
                    <a:pt x="541782" y="0"/>
                  </a:cubicBezTo>
                  <a:cubicBezTo>
                    <a:pt x="840994" y="0"/>
                    <a:pt x="1083437" y="168148"/>
                    <a:pt x="1083437" y="375666"/>
                  </a:cubicBezTo>
                  <a:cubicBezTo>
                    <a:pt x="1083437" y="583184"/>
                    <a:pt x="840867" y="751205"/>
                    <a:pt x="541782" y="751205"/>
                  </a:cubicBezTo>
                  <a:cubicBezTo>
                    <a:pt x="242697" y="751205"/>
                    <a:pt x="0" y="583057"/>
                    <a:pt x="0" y="375666"/>
                  </a:cubicBezTo>
                  <a:close/>
                </a:path>
              </a:pathLst>
            </a:custGeom>
            <a:solidFill>
              <a:srgbClr val="FFFFFF"/>
            </a:solidFill>
          </p:spPr>
        </p:sp>
        <p:sp>
          <p:nvSpPr>
            <p:cNvPr id="19" name="Freeform 19"/>
            <p:cNvSpPr/>
            <p:nvPr/>
          </p:nvSpPr>
          <p:spPr>
            <a:xfrm>
              <a:off x="0" y="0"/>
              <a:ext cx="1096645" cy="764540"/>
            </a:xfrm>
            <a:custGeom>
              <a:avLst/>
              <a:gdLst/>
              <a:ahLst/>
              <a:cxnLst/>
              <a:rect l="l" t="t" r="r" b="b"/>
              <a:pathLst>
                <a:path w="1096645" h="764540">
                  <a:moveTo>
                    <a:pt x="0" y="382270"/>
                  </a:moveTo>
                  <a:cubicBezTo>
                    <a:pt x="0" y="169037"/>
                    <a:pt x="247904" y="0"/>
                    <a:pt x="548386" y="0"/>
                  </a:cubicBezTo>
                  <a:cubicBezTo>
                    <a:pt x="848868" y="0"/>
                    <a:pt x="1096645" y="169037"/>
                    <a:pt x="1096645" y="382270"/>
                  </a:cubicBezTo>
                  <a:lnTo>
                    <a:pt x="1090041" y="382270"/>
                  </a:lnTo>
                  <a:lnTo>
                    <a:pt x="1096645" y="382270"/>
                  </a:lnTo>
                  <a:cubicBezTo>
                    <a:pt x="1096645" y="595376"/>
                    <a:pt x="848741" y="764540"/>
                    <a:pt x="548259" y="764540"/>
                  </a:cubicBezTo>
                  <a:lnTo>
                    <a:pt x="548259" y="757936"/>
                  </a:lnTo>
                  <a:lnTo>
                    <a:pt x="548259" y="764540"/>
                  </a:lnTo>
                  <a:cubicBezTo>
                    <a:pt x="247904" y="764413"/>
                    <a:pt x="0" y="595376"/>
                    <a:pt x="0" y="382270"/>
                  </a:cubicBezTo>
                  <a:lnTo>
                    <a:pt x="6604" y="382270"/>
                  </a:lnTo>
                  <a:lnTo>
                    <a:pt x="13208" y="382270"/>
                  </a:lnTo>
                  <a:lnTo>
                    <a:pt x="6604" y="382270"/>
                  </a:lnTo>
                  <a:lnTo>
                    <a:pt x="0" y="382270"/>
                  </a:lnTo>
                  <a:moveTo>
                    <a:pt x="13335" y="382270"/>
                  </a:moveTo>
                  <a:cubicBezTo>
                    <a:pt x="13335" y="385953"/>
                    <a:pt x="10414" y="388874"/>
                    <a:pt x="6731" y="388874"/>
                  </a:cubicBezTo>
                  <a:cubicBezTo>
                    <a:pt x="3048" y="388874"/>
                    <a:pt x="0" y="385826"/>
                    <a:pt x="0" y="382270"/>
                  </a:cubicBezTo>
                  <a:cubicBezTo>
                    <a:pt x="0" y="378714"/>
                    <a:pt x="2921" y="375666"/>
                    <a:pt x="6604" y="375666"/>
                  </a:cubicBezTo>
                  <a:cubicBezTo>
                    <a:pt x="10287" y="375666"/>
                    <a:pt x="13208" y="378587"/>
                    <a:pt x="13208" y="382270"/>
                  </a:cubicBezTo>
                  <a:cubicBezTo>
                    <a:pt x="13208" y="583946"/>
                    <a:pt x="250317" y="751205"/>
                    <a:pt x="548259" y="751205"/>
                  </a:cubicBezTo>
                  <a:cubicBezTo>
                    <a:pt x="846201" y="751205"/>
                    <a:pt x="1083437" y="583946"/>
                    <a:pt x="1083437" y="382270"/>
                  </a:cubicBezTo>
                  <a:cubicBezTo>
                    <a:pt x="1083437" y="180594"/>
                    <a:pt x="846328" y="13335"/>
                    <a:pt x="548386" y="13335"/>
                  </a:cubicBezTo>
                  <a:lnTo>
                    <a:pt x="548386" y="6604"/>
                  </a:lnTo>
                  <a:lnTo>
                    <a:pt x="548386" y="13208"/>
                  </a:lnTo>
                  <a:cubicBezTo>
                    <a:pt x="250444" y="13335"/>
                    <a:pt x="13335" y="180467"/>
                    <a:pt x="13335" y="382270"/>
                  </a:cubicBezTo>
                  <a:close/>
                </a:path>
              </a:pathLst>
            </a:custGeom>
            <a:solidFill>
              <a:srgbClr val="FFFFFF"/>
            </a:solidFill>
          </p:spPr>
        </p:sp>
      </p:grpSp>
      <p:sp>
        <p:nvSpPr>
          <p:cNvPr id="20" name="TextBox 20"/>
          <p:cNvSpPr txBox="1"/>
          <p:nvPr/>
        </p:nvSpPr>
        <p:spPr>
          <a:xfrm rot="-1726799">
            <a:off x="4588316" y="5746487"/>
            <a:ext cx="3607706" cy="561975"/>
          </a:xfrm>
          <a:prstGeom prst="rect">
            <a:avLst/>
          </a:prstGeom>
        </p:spPr>
        <p:txBody>
          <a:bodyPr lIns="0" tIns="0" rIns="0" bIns="0" rtlCol="0" anchor="t">
            <a:spAutoFit/>
          </a:bodyPr>
          <a:lstStyle/>
          <a:p>
            <a:pPr algn="ctr">
              <a:lnSpc>
                <a:spcPts val="3960"/>
              </a:lnSpc>
            </a:pPr>
            <a:r>
              <a:rPr lang="en-US" sz="3300" spc="-1">
                <a:solidFill>
                  <a:srgbClr val="000000"/>
                </a:solidFill>
                <a:latin typeface="Arial Italics"/>
              </a:rPr>
              <a:t>PERFORMANCE</a:t>
            </a:r>
          </a:p>
        </p:txBody>
      </p:sp>
      <p:sp>
        <p:nvSpPr>
          <p:cNvPr id="21" name="TextBox 21"/>
          <p:cNvSpPr txBox="1"/>
          <p:nvPr/>
        </p:nvSpPr>
        <p:spPr>
          <a:xfrm rot="1257600">
            <a:off x="10283133" y="5704030"/>
            <a:ext cx="3337335" cy="634155"/>
          </a:xfrm>
          <a:prstGeom prst="rect">
            <a:avLst/>
          </a:prstGeom>
        </p:spPr>
        <p:txBody>
          <a:bodyPr lIns="0" tIns="0" rIns="0" bIns="0" rtlCol="0" anchor="t">
            <a:spAutoFit/>
          </a:bodyPr>
          <a:lstStyle/>
          <a:p>
            <a:pPr algn="ctr">
              <a:lnSpc>
                <a:spcPts val="4319"/>
              </a:lnSpc>
            </a:pPr>
            <a:r>
              <a:rPr lang="en-US" sz="3599" spc="-1">
                <a:solidFill>
                  <a:srgbClr val="000000"/>
                </a:solidFill>
                <a:latin typeface="Arial Italics"/>
              </a:rPr>
              <a:t>SATISFACTION</a:t>
            </a:r>
          </a:p>
        </p:txBody>
      </p:sp>
      <p:sp>
        <p:nvSpPr>
          <p:cNvPr id="22" name="Freeform 22"/>
          <p:cNvSpPr/>
          <p:nvPr/>
        </p:nvSpPr>
        <p:spPr>
          <a:xfrm>
            <a:off x="7765380" y="3421980"/>
            <a:ext cx="3557520" cy="1042740"/>
          </a:xfrm>
          <a:custGeom>
            <a:avLst/>
            <a:gdLst/>
            <a:ahLst/>
            <a:cxnLst/>
            <a:rect l="l" t="t" r="r" b="b"/>
            <a:pathLst>
              <a:path w="3557520" h="1042740">
                <a:moveTo>
                  <a:pt x="0" y="0"/>
                </a:moveTo>
                <a:lnTo>
                  <a:pt x="3557520" y="0"/>
                </a:lnTo>
                <a:lnTo>
                  <a:pt x="3557520" y="1042740"/>
                </a:lnTo>
                <a:lnTo>
                  <a:pt x="0" y="1042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ustDataLst>
      <p:tags r:id="rId1"/>
    </p:custData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100000">
              <a:srgbClr val="3533C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336380" y="2964600"/>
            <a:ext cx="5500440" cy="5500440"/>
            <a:chOff x="0" y="0"/>
            <a:chExt cx="5215232" cy="5215232"/>
          </a:xfrm>
        </p:grpSpPr>
        <p:sp>
          <p:nvSpPr>
            <p:cNvPr id="3" name="Freeform 3"/>
            <p:cNvSpPr/>
            <p:nvPr/>
          </p:nvSpPr>
          <p:spPr>
            <a:xfrm>
              <a:off x="6604" y="6604"/>
              <a:ext cx="5201920" cy="5201920"/>
            </a:xfrm>
            <a:custGeom>
              <a:avLst/>
              <a:gdLst/>
              <a:ahLst/>
              <a:cxnLst/>
              <a:rect l="l" t="t" r="r" b="b"/>
              <a:pathLst>
                <a:path w="5201920" h="5201920">
                  <a:moveTo>
                    <a:pt x="0" y="0"/>
                  </a:moveTo>
                  <a:lnTo>
                    <a:pt x="5201920" y="0"/>
                  </a:lnTo>
                  <a:lnTo>
                    <a:pt x="5201920" y="5201920"/>
                  </a:lnTo>
                  <a:lnTo>
                    <a:pt x="0" y="5201920"/>
                  </a:lnTo>
                  <a:close/>
                </a:path>
              </a:pathLst>
            </a:custGeom>
            <a:solidFill>
              <a:srgbClr val="FFFF00"/>
            </a:solidFill>
          </p:spPr>
        </p:sp>
        <p:sp>
          <p:nvSpPr>
            <p:cNvPr id="4" name="Freeform 4"/>
            <p:cNvSpPr/>
            <p:nvPr/>
          </p:nvSpPr>
          <p:spPr>
            <a:xfrm>
              <a:off x="0" y="0"/>
              <a:ext cx="5215128" cy="5215128"/>
            </a:xfrm>
            <a:custGeom>
              <a:avLst/>
              <a:gdLst/>
              <a:ahLst/>
              <a:cxnLst/>
              <a:rect l="l" t="t" r="r" b="b"/>
              <a:pathLst>
                <a:path w="5215128" h="5215128">
                  <a:moveTo>
                    <a:pt x="6604" y="0"/>
                  </a:moveTo>
                  <a:lnTo>
                    <a:pt x="5208524" y="0"/>
                  </a:lnTo>
                  <a:cubicBezTo>
                    <a:pt x="5212207" y="0"/>
                    <a:pt x="5215128" y="2921"/>
                    <a:pt x="5215128" y="6604"/>
                  </a:cubicBezTo>
                  <a:lnTo>
                    <a:pt x="5215128" y="5208524"/>
                  </a:lnTo>
                  <a:cubicBezTo>
                    <a:pt x="5215128" y="5212207"/>
                    <a:pt x="5212207" y="5215128"/>
                    <a:pt x="5208524" y="5215128"/>
                  </a:cubicBezTo>
                  <a:lnTo>
                    <a:pt x="6604" y="5215128"/>
                  </a:lnTo>
                  <a:cubicBezTo>
                    <a:pt x="2921" y="5215128"/>
                    <a:pt x="0" y="5212207"/>
                    <a:pt x="0" y="5208524"/>
                  </a:cubicBezTo>
                  <a:lnTo>
                    <a:pt x="0" y="6604"/>
                  </a:lnTo>
                  <a:cubicBezTo>
                    <a:pt x="0" y="2921"/>
                    <a:pt x="2921" y="0"/>
                    <a:pt x="6604" y="0"/>
                  </a:cubicBezTo>
                  <a:moveTo>
                    <a:pt x="6604" y="13335"/>
                  </a:moveTo>
                  <a:lnTo>
                    <a:pt x="6604" y="6604"/>
                  </a:lnTo>
                  <a:lnTo>
                    <a:pt x="13208" y="6604"/>
                  </a:lnTo>
                  <a:lnTo>
                    <a:pt x="13208" y="5208524"/>
                  </a:lnTo>
                  <a:lnTo>
                    <a:pt x="6604" y="5208524"/>
                  </a:lnTo>
                  <a:lnTo>
                    <a:pt x="6604" y="5201920"/>
                  </a:lnTo>
                  <a:lnTo>
                    <a:pt x="5208524" y="5201920"/>
                  </a:lnTo>
                  <a:lnTo>
                    <a:pt x="5208524" y="5208524"/>
                  </a:lnTo>
                  <a:lnTo>
                    <a:pt x="5201920" y="5208524"/>
                  </a:lnTo>
                  <a:lnTo>
                    <a:pt x="5201920" y="6604"/>
                  </a:lnTo>
                  <a:lnTo>
                    <a:pt x="5208524" y="6604"/>
                  </a:lnTo>
                  <a:lnTo>
                    <a:pt x="5208524" y="13208"/>
                  </a:lnTo>
                  <a:lnTo>
                    <a:pt x="6604" y="13208"/>
                  </a:lnTo>
                  <a:close/>
                </a:path>
              </a:pathLst>
            </a:custGeom>
            <a:solidFill>
              <a:srgbClr val="000000"/>
            </a:solidFill>
          </p:spPr>
        </p:sp>
      </p:grpSp>
      <p:sp>
        <p:nvSpPr>
          <p:cNvPr id="5" name="TextBox 5"/>
          <p:cNvSpPr txBox="1"/>
          <p:nvPr/>
        </p:nvSpPr>
        <p:spPr>
          <a:xfrm rot="-5409600">
            <a:off x="2020976" y="4789916"/>
            <a:ext cx="3174863" cy="786547"/>
          </a:xfrm>
          <a:prstGeom prst="rect">
            <a:avLst/>
          </a:prstGeom>
        </p:spPr>
        <p:txBody>
          <a:bodyPr lIns="0" tIns="0" rIns="0" bIns="0" rtlCol="0" anchor="t">
            <a:spAutoFit/>
          </a:bodyPr>
          <a:lstStyle/>
          <a:p>
            <a:pPr algn="ctr">
              <a:lnSpc>
                <a:spcPts val="2879"/>
              </a:lnSpc>
            </a:pPr>
            <a:r>
              <a:rPr lang="en-US" sz="2399" spc="-1">
                <a:solidFill>
                  <a:srgbClr val="FFFFFF"/>
                </a:solidFill>
                <a:latin typeface="Arial Bold"/>
              </a:rPr>
              <a:t>Percentage of Ability</a:t>
            </a:r>
          </a:p>
        </p:txBody>
      </p:sp>
      <p:sp>
        <p:nvSpPr>
          <p:cNvPr id="6" name="TextBox 6"/>
          <p:cNvSpPr txBox="1"/>
          <p:nvPr/>
        </p:nvSpPr>
        <p:spPr>
          <a:xfrm>
            <a:off x="6184969" y="2467324"/>
            <a:ext cx="2031682" cy="376147"/>
          </a:xfrm>
          <a:prstGeom prst="rect">
            <a:avLst/>
          </a:prstGeom>
        </p:spPr>
        <p:txBody>
          <a:bodyPr lIns="0" tIns="0" rIns="0" bIns="0" rtlCol="0" anchor="t">
            <a:spAutoFit/>
          </a:bodyPr>
          <a:lstStyle/>
          <a:p>
            <a:pPr algn="ctr">
              <a:lnSpc>
                <a:spcPts val="2519"/>
              </a:lnSpc>
            </a:pPr>
            <a:r>
              <a:rPr lang="en-US" sz="2099" spc="-1">
                <a:solidFill>
                  <a:srgbClr val="FFFFFF"/>
                </a:solidFill>
                <a:latin typeface="Arial Bold"/>
              </a:rPr>
              <a:t>EMPLOYEE</a:t>
            </a:r>
          </a:p>
        </p:txBody>
      </p:sp>
      <p:sp>
        <p:nvSpPr>
          <p:cNvPr id="7" name="TextBox 7"/>
          <p:cNvSpPr txBox="1"/>
          <p:nvPr/>
        </p:nvSpPr>
        <p:spPr>
          <a:xfrm rot="-5409600">
            <a:off x="3433616" y="8018576"/>
            <a:ext cx="884183" cy="421508"/>
          </a:xfrm>
          <a:prstGeom prst="rect">
            <a:avLst/>
          </a:prstGeom>
        </p:spPr>
        <p:txBody>
          <a:bodyPr lIns="0" tIns="0" rIns="0" bIns="0" rtlCol="0" anchor="t">
            <a:spAutoFit/>
          </a:bodyPr>
          <a:lstStyle/>
          <a:p>
            <a:pPr algn="ctr">
              <a:lnSpc>
                <a:spcPts val="2879"/>
              </a:lnSpc>
            </a:pPr>
            <a:r>
              <a:rPr lang="en-US" sz="2399" spc="-1">
                <a:solidFill>
                  <a:srgbClr val="FFFFFF"/>
                </a:solidFill>
                <a:latin typeface="Arial Bold"/>
              </a:rPr>
              <a:t>0 %</a:t>
            </a:r>
          </a:p>
        </p:txBody>
      </p:sp>
      <p:sp>
        <p:nvSpPr>
          <p:cNvPr id="8" name="TextBox 8"/>
          <p:cNvSpPr txBox="1"/>
          <p:nvPr/>
        </p:nvSpPr>
        <p:spPr>
          <a:xfrm rot="-5409600">
            <a:off x="3620996" y="2801636"/>
            <a:ext cx="884183" cy="786548"/>
          </a:xfrm>
          <a:prstGeom prst="rect">
            <a:avLst/>
          </a:prstGeom>
        </p:spPr>
        <p:txBody>
          <a:bodyPr lIns="0" tIns="0" rIns="0" bIns="0" rtlCol="0" anchor="t">
            <a:spAutoFit/>
          </a:bodyPr>
          <a:lstStyle/>
          <a:p>
            <a:pPr algn="ctr">
              <a:lnSpc>
                <a:spcPts val="2879"/>
              </a:lnSpc>
            </a:pPr>
            <a:r>
              <a:rPr lang="en-US" sz="2399" spc="-1">
                <a:solidFill>
                  <a:srgbClr val="FFFFFF"/>
                </a:solidFill>
                <a:latin typeface="Arial Bold"/>
              </a:rPr>
              <a:t>100 %</a:t>
            </a:r>
          </a:p>
        </p:txBody>
      </p:sp>
      <p:sp>
        <p:nvSpPr>
          <p:cNvPr id="9" name="TextBox 9"/>
          <p:cNvSpPr txBox="1"/>
          <p:nvPr/>
        </p:nvSpPr>
        <p:spPr>
          <a:xfrm>
            <a:off x="2665519" y="768746"/>
            <a:ext cx="12956962" cy="936577"/>
          </a:xfrm>
          <a:prstGeom prst="rect">
            <a:avLst/>
          </a:prstGeom>
        </p:spPr>
        <p:txBody>
          <a:bodyPr lIns="0" tIns="0" rIns="0" bIns="0" rtlCol="0" anchor="t">
            <a:spAutoFit/>
          </a:bodyPr>
          <a:lstStyle/>
          <a:p>
            <a:pPr algn="ctr">
              <a:lnSpc>
                <a:spcPts val="6479"/>
              </a:lnSpc>
            </a:pPr>
            <a:r>
              <a:rPr lang="en-US" sz="5399" spc="-1">
                <a:solidFill>
                  <a:srgbClr val="FFFF00"/>
                </a:solidFill>
                <a:latin typeface="Arial Bold"/>
              </a:rPr>
              <a:t>Discretionary Performance</a:t>
            </a:r>
          </a:p>
        </p:txBody>
      </p:sp>
      <p:grpSp>
        <p:nvGrpSpPr>
          <p:cNvPr id="10" name="Group 10"/>
          <p:cNvGrpSpPr/>
          <p:nvPr/>
        </p:nvGrpSpPr>
        <p:grpSpPr>
          <a:xfrm>
            <a:off x="4343400" y="3543480"/>
            <a:ext cx="5486400" cy="3429000"/>
            <a:chOff x="0" y="0"/>
            <a:chExt cx="5201920" cy="3251200"/>
          </a:xfrm>
        </p:grpSpPr>
        <p:sp>
          <p:nvSpPr>
            <p:cNvPr id="11" name="Freeform 11"/>
            <p:cNvSpPr/>
            <p:nvPr/>
          </p:nvSpPr>
          <p:spPr>
            <a:xfrm>
              <a:off x="0" y="0"/>
              <a:ext cx="5201920" cy="3251200"/>
            </a:xfrm>
            <a:custGeom>
              <a:avLst/>
              <a:gdLst/>
              <a:ahLst/>
              <a:cxnLst/>
              <a:rect l="l" t="t" r="r" b="b"/>
              <a:pathLst>
                <a:path w="5201920" h="3251200">
                  <a:moveTo>
                    <a:pt x="0" y="0"/>
                  </a:moveTo>
                  <a:lnTo>
                    <a:pt x="5201920" y="0"/>
                  </a:lnTo>
                  <a:lnTo>
                    <a:pt x="5201920" y="3251200"/>
                  </a:lnTo>
                  <a:lnTo>
                    <a:pt x="0" y="3251200"/>
                  </a:lnTo>
                  <a:close/>
                </a:path>
              </a:pathLst>
            </a:custGeom>
            <a:solidFill>
              <a:srgbClr val="FF6600"/>
            </a:solidFill>
          </p:spPr>
        </p:sp>
      </p:grpSp>
      <p:sp>
        <p:nvSpPr>
          <p:cNvPr id="12" name="TextBox 12"/>
          <p:cNvSpPr txBox="1"/>
          <p:nvPr/>
        </p:nvSpPr>
        <p:spPr>
          <a:xfrm>
            <a:off x="13270605" y="4400217"/>
            <a:ext cx="2813735" cy="2009775"/>
          </a:xfrm>
          <a:prstGeom prst="rect">
            <a:avLst/>
          </a:prstGeom>
        </p:spPr>
        <p:txBody>
          <a:bodyPr lIns="0" tIns="0" rIns="0" bIns="0" rtlCol="0" anchor="t">
            <a:spAutoFit/>
          </a:bodyPr>
          <a:lstStyle/>
          <a:p>
            <a:pPr algn="ctr">
              <a:lnSpc>
                <a:spcPts val="3839"/>
              </a:lnSpc>
            </a:pPr>
            <a:r>
              <a:rPr lang="en-US" sz="3199" spc="-1">
                <a:solidFill>
                  <a:srgbClr val="FFFFFF"/>
                </a:solidFill>
                <a:latin typeface="Arial Bold"/>
              </a:rPr>
              <a:t>Area Affected</a:t>
            </a:r>
          </a:p>
          <a:p>
            <a:pPr algn="ctr">
              <a:lnSpc>
                <a:spcPts val="3839"/>
              </a:lnSpc>
            </a:pPr>
            <a:r>
              <a:rPr lang="en-US" sz="3199" spc="-1">
                <a:solidFill>
                  <a:srgbClr val="FFFFFF"/>
                </a:solidFill>
                <a:latin typeface="Arial Bold"/>
              </a:rPr>
              <a:t>by Proper Leadership Styles</a:t>
            </a:r>
          </a:p>
        </p:txBody>
      </p:sp>
      <p:sp>
        <p:nvSpPr>
          <p:cNvPr id="13" name="Freeform 13"/>
          <p:cNvSpPr/>
          <p:nvPr/>
        </p:nvSpPr>
        <p:spPr>
          <a:xfrm>
            <a:off x="12094290" y="3478950"/>
            <a:ext cx="842940" cy="3679020"/>
          </a:xfrm>
          <a:custGeom>
            <a:avLst/>
            <a:gdLst/>
            <a:ahLst/>
            <a:cxnLst/>
            <a:rect l="l" t="t" r="r" b="b"/>
            <a:pathLst>
              <a:path w="842940" h="3679020">
                <a:moveTo>
                  <a:pt x="0" y="0"/>
                </a:moveTo>
                <a:lnTo>
                  <a:pt x="842940" y="0"/>
                </a:lnTo>
                <a:lnTo>
                  <a:pt x="842940" y="3679020"/>
                </a:lnTo>
                <a:lnTo>
                  <a:pt x="0" y="36790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10071349" y="3465244"/>
            <a:ext cx="2260102" cy="695827"/>
          </a:xfrm>
          <a:prstGeom prst="rect">
            <a:avLst/>
          </a:prstGeom>
        </p:spPr>
        <p:txBody>
          <a:bodyPr lIns="0" tIns="0" rIns="0" bIns="0" rtlCol="0" anchor="t">
            <a:spAutoFit/>
          </a:bodyPr>
          <a:lstStyle/>
          <a:p>
            <a:pPr algn="ctr">
              <a:lnSpc>
                <a:spcPts val="2519"/>
              </a:lnSpc>
            </a:pPr>
            <a:r>
              <a:rPr lang="en-US" sz="2099" spc="-1">
                <a:solidFill>
                  <a:srgbClr val="FFFFFF"/>
                </a:solidFill>
                <a:latin typeface="Arial Bold"/>
              </a:rPr>
              <a:t>80 to 90 percent</a:t>
            </a:r>
          </a:p>
        </p:txBody>
      </p:sp>
      <p:sp>
        <p:nvSpPr>
          <p:cNvPr id="15" name="TextBox 15"/>
          <p:cNvSpPr txBox="1"/>
          <p:nvPr/>
        </p:nvSpPr>
        <p:spPr>
          <a:xfrm>
            <a:off x="10071349" y="6725224"/>
            <a:ext cx="2146162" cy="695828"/>
          </a:xfrm>
          <a:prstGeom prst="rect">
            <a:avLst/>
          </a:prstGeom>
        </p:spPr>
        <p:txBody>
          <a:bodyPr lIns="0" tIns="0" rIns="0" bIns="0" rtlCol="0" anchor="t">
            <a:spAutoFit/>
          </a:bodyPr>
          <a:lstStyle/>
          <a:p>
            <a:pPr algn="ctr">
              <a:lnSpc>
                <a:spcPts val="2519"/>
              </a:lnSpc>
            </a:pPr>
            <a:r>
              <a:rPr lang="en-US" sz="2099" spc="-1">
                <a:solidFill>
                  <a:srgbClr val="FFFFFF"/>
                </a:solidFill>
                <a:latin typeface="Arial Bold"/>
              </a:rPr>
              <a:t>20 to 30 percent</a:t>
            </a:r>
          </a:p>
        </p:txBody>
      </p:sp>
    </p:spTree>
    <p:custDataLst>
      <p:tags r:id="rId1"/>
    </p:custData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1981</Words>
  <Application>Microsoft Office PowerPoint</Application>
  <PresentationFormat>Custom</PresentationFormat>
  <Paragraphs>289</Paragraphs>
  <Slides>53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 Bold Italics</vt:lpstr>
      <vt:lpstr>Arial</vt:lpstr>
      <vt:lpstr>Arimo Bold</vt:lpstr>
      <vt:lpstr>Canva Sans Bold</vt:lpstr>
      <vt:lpstr>Canva Sans</vt:lpstr>
      <vt:lpstr>Canva Sans Italics</vt:lpstr>
      <vt:lpstr>Arimo</vt:lpstr>
      <vt:lpstr>Calibri</vt:lpstr>
      <vt:lpstr>Arial Italics</vt:lpstr>
      <vt:lpstr>Arial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Handouts for Sit Lead.ppt (Presentation (16:9))</dc:title>
  <cp:lastModifiedBy>Bob Anderson</cp:lastModifiedBy>
  <cp:revision>2</cp:revision>
  <dcterms:created xsi:type="dcterms:W3CDTF">2006-08-16T00:00:00Z</dcterms:created>
  <dcterms:modified xsi:type="dcterms:W3CDTF">2023-07-04T17:40:27Z</dcterms:modified>
  <dc:identifier>DAFnsBmpR2w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ADE42E92-3EBC-4A60-A751-73A2DB97809C</vt:lpwstr>
  </property>
  <property fmtid="{D5CDD505-2E9C-101B-9397-08002B2CF9AE}" pid="3" name="ArticulatePath">
    <vt:lpwstr>Sit Lead.ppx (Presentation (169))</vt:lpwstr>
  </property>
</Properties>
</file>